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0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1BCEE-45E7-4467-B9FD-EF60D0E23821}" type="datetimeFigureOut">
              <a:rPr lang="pt-BR" smtClean="0"/>
              <a:pPr/>
              <a:t>19/12/2014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21E92-762E-42D0-B8FB-A42C73894E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336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21E92-762E-42D0-B8FB-A42C73894E58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94958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21E92-762E-42D0-B8FB-A42C73894E58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44315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3297-385A-450A-B99D-B2471FD16F6E}" type="datetimeFigureOut">
              <a:rPr lang="pt-BR" smtClean="0"/>
              <a:pPr/>
              <a:t>19/12/2014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F28A-F76C-4B88-ACD5-BC4402F59D0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48165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3297-385A-450A-B99D-B2471FD16F6E}" type="datetimeFigureOut">
              <a:rPr lang="pt-BR" smtClean="0"/>
              <a:pPr/>
              <a:t>19/12/2014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F28A-F76C-4B88-ACD5-BC4402F59D0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59537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3297-385A-450A-B99D-B2471FD16F6E}" type="datetimeFigureOut">
              <a:rPr lang="pt-BR" smtClean="0"/>
              <a:pPr/>
              <a:t>19/12/2014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F28A-F76C-4B88-ACD5-BC4402F59D0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2845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3297-385A-450A-B99D-B2471FD16F6E}" type="datetimeFigureOut">
              <a:rPr lang="pt-BR" smtClean="0"/>
              <a:pPr/>
              <a:t>19/12/2014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F28A-F76C-4B88-ACD5-BC4402F59D0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400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3297-385A-450A-B99D-B2471FD16F6E}" type="datetimeFigureOut">
              <a:rPr lang="pt-BR" smtClean="0"/>
              <a:pPr/>
              <a:t>19/12/2014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F28A-F76C-4B88-ACD5-BC4402F59D0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6588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3297-385A-450A-B99D-B2471FD16F6E}" type="datetimeFigureOut">
              <a:rPr lang="pt-BR" smtClean="0"/>
              <a:pPr/>
              <a:t>19/12/2014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F28A-F76C-4B88-ACD5-BC4402F59D0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09085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3297-385A-450A-B99D-B2471FD16F6E}" type="datetimeFigureOut">
              <a:rPr lang="pt-BR" smtClean="0"/>
              <a:pPr/>
              <a:t>19/12/2014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F28A-F76C-4B88-ACD5-BC4402F59D0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6393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3297-385A-450A-B99D-B2471FD16F6E}" type="datetimeFigureOut">
              <a:rPr lang="pt-BR" smtClean="0"/>
              <a:pPr/>
              <a:t>19/12/2014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F28A-F76C-4B88-ACD5-BC4402F59D0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5024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3297-385A-450A-B99D-B2471FD16F6E}" type="datetimeFigureOut">
              <a:rPr lang="pt-BR" smtClean="0"/>
              <a:pPr/>
              <a:t>19/12/2014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F28A-F76C-4B88-ACD5-BC4402F59D0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14557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3297-385A-450A-B99D-B2471FD16F6E}" type="datetimeFigureOut">
              <a:rPr lang="pt-BR" smtClean="0"/>
              <a:pPr/>
              <a:t>19/12/2014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F28A-F76C-4B88-ACD5-BC4402F59D0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6572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3297-385A-450A-B99D-B2471FD16F6E}" type="datetimeFigureOut">
              <a:rPr lang="pt-BR" smtClean="0"/>
              <a:pPr/>
              <a:t>19/12/2014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F28A-F76C-4B88-ACD5-BC4402F59D0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0961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73297-385A-450A-B99D-B2471FD16F6E}" type="datetimeFigureOut">
              <a:rPr lang="pt-BR" smtClean="0"/>
              <a:pPr/>
              <a:t>19/12/2014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F28A-F76C-4B88-ACD5-BC4402F59D0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2394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/>
          </p:nvPr>
        </p:nvSpPr>
        <p:spPr>
          <a:xfrm>
            <a:off x="0" y="1988840"/>
            <a:ext cx="9144000" cy="2387600"/>
          </a:xfrm>
        </p:spPr>
        <p:txBody>
          <a:bodyPr/>
          <a:lstStyle/>
          <a:p>
            <a:r>
              <a:rPr lang="pt-BR" b="1" dirty="0" smtClean="0"/>
              <a:t>INFORMES CONSUN</a:t>
            </a:r>
            <a:br>
              <a:rPr lang="pt-BR" b="1" dirty="0" smtClean="0"/>
            </a:br>
            <a:r>
              <a:rPr lang="pt-BR" sz="2800" b="1" dirty="0" smtClean="0"/>
              <a:t>19.12.2014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xmlns="" val="20854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80746" y="476673"/>
            <a:ext cx="8963254" cy="43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PRÓ-REITORIAS</a:t>
            </a:r>
            <a:endParaRPr lang="pt-BR" b="1" dirty="0"/>
          </a:p>
        </p:txBody>
      </p:sp>
      <p:sp>
        <p:nvSpPr>
          <p:cNvPr id="6" name="Retângulo 5"/>
          <p:cNvSpPr/>
          <p:nvPr/>
        </p:nvSpPr>
        <p:spPr>
          <a:xfrm>
            <a:off x="179512" y="980728"/>
            <a:ext cx="878497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/>
              <a:t>PRA</a:t>
            </a:r>
            <a:endParaRPr lang="pt-BR" b="1" dirty="0" smtClean="0"/>
          </a:p>
          <a:p>
            <a:pPr algn="just"/>
            <a:endParaRPr lang="pt-BR" sz="1600" dirty="0" smtClean="0"/>
          </a:p>
          <a:p>
            <a:pPr algn="just"/>
            <a:r>
              <a:rPr lang="pt-BR" sz="1600" dirty="0" smtClean="0"/>
              <a:t>Aquisição, mediante cedência, e início de implantação do </a:t>
            </a:r>
            <a:r>
              <a:rPr lang="pt-BR" sz="1600" b="1" dirty="0" smtClean="0"/>
              <a:t>Sistema de Compras on-line</a:t>
            </a:r>
            <a:r>
              <a:rPr lang="pt-BR" sz="1600" dirty="0" smtClean="0"/>
              <a:t> que permitirá agilidade na aquisição de bens e serviços pela comunidade acadêmica.</a:t>
            </a:r>
          </a:p>
          <a:p>
            <a:pPr algn="just"/>
            <a:r>
              <a:rPr lang="pt-BR" sz="1600" dirty="0" smtClean="0"/>
              <a:t> </a:t>
            </a:r>
          </a:p>
          <a:p>
            <a:pPr algn="just"/>
            <a:r>
              <a:rPr lang="pt-BR" sz="1600" b="1" dirty="0" smtClean="0"/>
              <a:t>Capacitações </a:t>
            </a:r>
            <a:r>
              <a:rPr lang="pt-BR" sz="1600" dirty="0" smtClean="0"/>
              <a:t>para compras, SCDP, SICONV e Fiscalização de Contratos (aproximadamente 200 servidores capacitados).</a:t>
            </a:r>
          </a:p>
          <a:p>
            <a:r>
              <a:rPr lang="pt-BR" sz="1600" dirty="0" smtClean="0"/>
              <a:t> 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xmlns="" val="326988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80746" y="476673"/>
            <a:ext cx="8963254" cy="43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PRÓ-REITORIAS</a:t>
            </a:r>
            <a:endParaRPr lang="pt-BR" b="1" dirty="0"/>
          </a:p>
        </p:txBody>
      </p:sp>
      <p:sp>
        <p:nvSpPr>
          <p:cNvPr id="6" name="Retângulo 5"/>
          <p:cNvSpPr/>
          <p:nvPr/>
        </p:nvSpPr>
        <p:spPr>
          <a:xfrm>
            <a:off x="179512" y="764704"/>
            <a:ext cx="8784976" cy="4903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/>
              <a:t>PRPPG</a:t>
            </a:r>
          </a:p>
          <a:p>
            <a:pPr algn="just"/>
            <a:endParaRPr lang="pt-BR" sz="1300" b="1" dirty="0" smtClean="0"/>
          </a:p>
          <a:p>
            <a:pPr algn="just">
              <a:lnSpc>
                <a:spcPts val="1300"/>
              </a:lnSpc>
            </a:pPr>
            <a:r>
              <a:rPr lang="pt-BR" sz="1400" b="1" dirty="0" smtClean="0"/>
              <a:t>Edital para apoio a discentes participarem em eventos</a:t>
            </a:r>
            <a:r>
              <a:rPr lang="pt-BR" sz="1400" dirty="0" smtClean="0"/>
              <a:t> (192 apoios financiados).</a:t>
            </a:r>
          </a:p>
          <a:p>
            <a:pPr algn="just">
              <a:lnSpc>
                <a:spcPts val="1300"/>
              </a:lnSpc>
            </a:pPr>
            <a:endParaRPr lang="pt-BR" sz="1400" b="1" dirty="0" smtClean="0"/>
          </a:p>
          <a:p>
            <a:pPr algn="just">
              <a:lnSpc>
                <a:spcPts val="1300"/>
              </a:lnSpc>
            </a:pPr>
            <a:r>
              <a:rPr lang="pt-BR" sz="1400" b="1" dirty="0" smtClean="0"/>
              <a:t>Edital para apoio a docentes participarem em eventos</a:t>
            </a:r>
            <a:r>
              <a:rPr lang="pt-BR" sz="1400" dirty="0" smtClean="0"/>
              <a:t> (45 apoios financiados).</a:t>
            </a:r>
          </a:p>
          <a:p>
            <a:pPr algn="just">
              <a:lnSpc>
                <a:spcPts val="1300"/>
              </a:lnSpc>
            </a:pPr>
            <a:endParaRPr lang="pt-BR" sz="1400" dirty="0" smtClean="0"/>
          </a:p>
          <a:p>
            <a:pPr algn="just">
              <a:lnSpc>
                <a:spcPts val="1300"/>
              </a:lnSpc>
            </a:pPr>
            <a:r>
              <a:rPr lang="pt-BR" sz="1400" dirty="0" smtClean="0"/>
              <a:t>Alocação de </a:t>
            </a:r>
            <a:r>
              <a:rPr lang="pt-BR" sz="1400" b="1" dirty="0" smtClean="0"/>
              <a:t>219 bolsas de IC com recursos próprios da </a:t>
            </a:r>
            <a:r>
              <a:rPr lang="pt-BR" sz="1400" b="1" dirty="0" err="1" smtClean="0"/>
              <a:t>UFPel</a:t>
            </a:r>
            <a:r>
              <a:rPr lang="pt-BR" sz="1400" b="1" dirty="0" smtClean="0"/>
              <a:t>.</a:t>
            </a:r>
            <a:endParaRPr lang="pt-BR" sz="1400" dirty="0" smtClean="0"/>
          </a:p>
          <a:p>
            <a:pPr algn="just">
              <a:lnSpc>
                <a:spcPts val="1300"/>
              </a:lnSpc>
            </a:pPr>
            <a:endParaRPr lang="pt-BR" sz="1400" b="1" dirty="0" smtClean="0"/>
          </a:p>
          <a:p>
            <a:pPr algn="just">
              <a:lnSpc>
                <a:spcPts val="1300"/>
              </a:lnSpc>
            </a:pPr>
            <a:r>
              <a:rPr lang="pt-BR" sz="1400" b="1" dirty="0" smtClean="0"/>
              <a:t>CIC</a:t>
            </a:r>
            <a:r>
              <a:rPr lang="pt-BR" sz="1400" dirty="0" smtClean="0"/>
              <a:t> - 1567 trabalhos apresentados.</a:t>
            </a:r>
          </a:p>
          <a:p>
            <a:pPr algn="just">
              <a:lnSpc>
                <a:spcPts val="1300"/>
              </a:lnSpc>
            </a:pPr>
            <a:endParaRPr lang="pt-BR" sz="1400" dirty="0" smtClean="0"/>
          </a:p>
          <a:p>
            <a:pPr algn="just">
              <a:lnSpc>
                <a:spcPts val="1300"/>
              </a:lnSpc>
            </a:pPr>
            <a:r>
              <a:rPr lang="pt-BR" sz="1400" dirty="0" smtClean="0"/>
              <a:t>Início de atividades em </a:t>
            </a:r>
            <a:r>
              <a:rPr lang="pt-BR" sz="1400" b="1" dirty="0" smtClean="0"/>
              <a:t>01 novo mestrado e em  01 doutorado</a:t>
            </a:r>
            <a:r>
              <a:rPr lang="pt-BR" sz="1400" dirty="0" smtClean="0"/>
              <a:t>.</a:t>
            </a:r>
          </a:p>
          <a:p>
            <a:pPr algn="just">
              <a:lnSpc>
                <a:spcPts val="1300"/>
              </a:lnSpc>
            </a:pPr>
            <a:endParaRPr lang="pt-BR" sz="1400" b="1" dirty="0" smtClean="0"/>
          </a:p>
          <a:p>
            <a:pPr algn="just">
              <a:lnSpc>
                <a:spcPts val="1300"/>
              </a:lnSpc>
            </a:pPr>
            <a:r>
              <a:rPr lang="pt-BR" sz="1400" b="1" dirty="0" smtClean="0"/>
              <a:t>Submissão de 10 novos Cursos para a CAPES</a:t>
            </a:r>
            <a:r>
              <a:rPr lang="pt-BR" sz="1400" dirty="0" smtClean="0"/>
              <a:t>:  05 de Mestrado Acadêmico; 02 Mestrados Profissionais e 03 de Doutorado.</a:t>
            </a:r>
          </a:p>
          <a:p>
            <a:pPr algn="just">
              <a:lnSpc>
                <a:spcPts val="1300"/>
              </a:lnSpc>
            </a:pPr>
            <a:endParaRPr lang="pt-BR" sz="1400" b="1" dirty="0" smtClean="0"/>
          </a:p>
          <a:p>
            <a:pPr algn="just">
              <a:lnSpc>
                <a:spcPts val="1300"/>
              </a:lnSpc>
            </a:pPr>
            <a:r>
              <a:rPr lang="pt-BR" sz="1400" b="1" dirty="0" smtClean="0"/>
              <a:t>Captação de R$ 1,6 milhões no Edital </a:t>
            </a:r>
            <a:r>
              <a:rPr lang="pt-BR" sz="1400" b="1" dirty="0" err="1" smtClean="0"/>
              <a:t>ProEquipamentos</a:t>
            </a:r>
            <a:r>
              <a:rPr lang="pt-BR" sz="1400" dirty="0" smtClean="0"/>
              <a:t> da CAPES, beneficiando 36  </a:t>
            </a:r>
            <a:r>
              <a:rPr lang="pt-BR" sz="1400" dirty="0" err="1" smtClean="0"/>
              <a:t>PPGs</a:t>
            </a:r>
            <a:r>
              <a:rPr lang="pt-BR" sz="1400" dirty="0" smtClean="0"/>
              <a:t>. </a:t>
            </a:r>
          </a:p>
          <a:p>
            <a:pPr algn="just">
              <a:lnSpc>
                <a:spcPts val="1300"/>
              </a:lnSpc>
            </a:pPr>
            <a:endParaRPr lang="pt-BR" sz="1400" b="1" dirty="0" smtClean="0"/>
          </a:p>
          <a:p>
            <a:pPr algn="just">
              <a:lnSpc>
                <a:spcPts val="1300"/>
              </a:lnSpc>
            </a:pPr>
            <a:r>
              <a:rPr lang="pt-BR" sz="1400" b="1" dirty="0" smtClean="0"/>
              <a:t>ENPOS</a:t>
            </a:r>
            <a:r>
              <a:rPr lang="pt-BR" sz="1400" dirty="0" smtClean="0"/>
              <a:t> - com 800 trabalhos apresentados.</a:t>
            </a:r>
          </a:p>
          <a:p>
            <a:pPr algn="just">
              <a:lnSpc>
                <a:spcPts val="1300"/>
              </a:lnSpc>
            </a:pPr>
            <a:endParaRPr lang="pt-BR" sz="1400" dirty="0" smtClean="0"/>
          </a:p>
          <a:p>
            <a:pPr algn="just">
              <a:lnSpc>
                <a:spcPts val="1300"/>
              </a:lnSpc>
            </a:pPr>
            <a:r>
              <a:rPr lang="pt-BR" sz="1400" dirty="0" smtClean="0"/>
              <a:t>Regularização de 20 </a:t>
            </a:r>
            <a:r>
              <a:rPr lang="pt-BR" sz="1400" b="1" dirty="0" smtClean="0"/>
              <a:t>patentes</a:t>
            </a:r>
            <a:r>
              <a:rPr lang="pt-BR" sz="1400" dirty="0" smtClean="0"/>
              <a:t> que estavam irregulares no INPI - Ingresso de 30 novas patentes no portfólio da UFPEL.</a:t>
            </a:r>
          </a:p>
          <a:p>
            <a:pPr algn="just">
              <a:lnSpc>
                <a:spcPts val="1300"/>
              </a:lnSpc>
            </a:pPr>
            <a:endParaRPr lang="pt-BR" sz="1400" b="1" dirty="0" smtClean="0"/>
          </a:p>
          <a:p>
            <a:pPr algn="just">
              <a:lnSpc>
                <a:spcPts val="1300"/>
              </a:lnSpc>
            </a:pPr>
            <a:r>
              <a:rPr lang="pt-BR" sz="1400" b="1" dirty="0" smtClean="0"/>
              <a:t>5 novos registros de software.</a:t>
            </a:r>
            <a:endParaRPr lang="pt-BR" sz="1400" dirty="0" smtClean="0"/>
          </a:p>
          <a:p>
            <a:pPr algn="just">
              <a:lnSpc>
                <a:spcPts val="1300"/>
              </a:lnSpc>
            </a:pPr>
            <a:endParaRPr lang="pt-BR" sz="1400" b="1" dirty="0" smtClean="0"/>
          </a:p>
          <a:p>
            <a:pPr algn="just">
              <a:lnSpc>
                <a:spcPts val="1300"/>
              </a:lnSpc>
            </a:pPr>
            <a:r>
              <a:rPr lang="pt-BR" sz="1400" b="1" dirty="0" smtClean="0"/>
              <a:t>Criação da incubadora de empresas</a:t>
            </a:r>
            <a:r>
              <a:rPr lang="pt-BR" sz="1400" dirty="0" smtClean="0"/>
              <a:t> (8 empresas em pré-incubação).</a:t>
            </a:r>
          </a:p>
          <a:p>
            <a:pPr algn="just">
              <a:lnSpc>
                <a:spcPts val="1300"/>
              </a:lnSpc>
            </a:pPr>
            <a:endParaRPr lang="pt-BR" sz="1400" b="1" dirty="0" smtClean="0"/>
          </a:p>
          <a:p>
            <a:pPr algn="just">
              <a:lnSpc>
                <a:spcPts val="1300"/>
              </a:lnSpc>
            </a:pPr>
            <a:r>
              <a:rPr lang="pt-BR" sz="1400" b="1" dirty="0" smtClean="0"/>
              <a:t>Oferta de disciplina de empreendedorismo</a:t>
            </a:r>
            <a:r>
              <a:rPr lang="pt-BR" sz="1400" dirty="0" smtClean="0"/>
              <a:t> para os programas de pós-graduação.</a:t>
            </a:r>
          </a:p>
          <a:p>
            <a:pPr algn="just">
              <a:lnSpc>
                <a:spcPts val="1300"/>
              </a:lnSpc>
            </a:pPr>
            <a:endParaRPr lang="pt-BR" sz="1400" dirty="0" smtClean="0"/>
          </a:p>
          <a:p>
            <a:pPr algn="just">
              <a:lnSpc>
                <a:spcPts val="1300"/>
              </a:lnSpc>
            </a:pPr>
            <a:r>
              <a:rPr lang="pt-BR" sz="1400" smtClean="0"/>
              <a:t>Promoção </a:t>
            </a:r>
            <a:r>
              <a:rPr lang="pt-BR" sz="1400" dirty="0" smtClean="0"/>
              <a:t>da segunda edição do </a:t>
            </a:r>
            <a:r>
              <a:rPr lang="pt-BR" sz="1400" b="1" dirty="0" smtClean="0"/>
              <a:t>concurso de ideias inovadoras.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xmlns="" val="66315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80746" y="476673"/>
            <a:ext cx="8963254" cy="43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PRÓ-REITORIAS</a:t>
            </a:r>
            <a:endParaRPr lang="pt-BR" b="1" dirty="0"/>
          </a:p>
        </p:txBody>
      </p:sp>
      <p:sp>
        <p:nvSpPr>
          <p:cNvPr id="6" name="Retângulo 5"/>
          <p:cNvSpPr/>
          <p:nvPr/>
        </p:nvSpPr>
        <p:spPr>
          <a:xfrm>
            <a:off x="179512" y="908720"/>
            <a:ext cx="8784976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PREC</a:t>
            </a:r>
          </a:p>
          <a:p>
            <a:pPr algn="just">
              <a:lnSpc>
                <a:spcPts val="1300"/>
              </a:lnSpc>
            </a:pPr>
            <a:endParaRPr lang="pt-BR" sz="1600" dirty="0" smtClean="0"/>
          </a:p>
          <a:p>
            <a:pPr algn="just">
              <a:lnSpc>
                <a:spcPts val="1300"/>
              </a:lnSpc>
            </a:pPr>
            <a:r>
              <a:rPr lang="pt-BR" sz="1400" dirty="0" smtClean="0"/>
              <a:t>Concessão de </a:t>
            </a:r>
            <a:r>
              <a:rPr lang="pt-BR" sz="1400" b="1" dirty="0" smtClean="0"/>
              <a:t>516 bolsas de extensão</a:t>
            </a:r>
            <a:r>
              <a:rPr lang="pt-BR" sz="1400" dirty="0" smtClean="0"/>
              <a:t>, num total de R$ 193.390,00;</a:t>
            </a:r>
          </a:p>
          <a:p>
            <a:pPr algn="just">
              <a:lnSpc>
                <a:spcPts val="1300"/>
              </a:lnSpc>
            </a:pPr>
            <a:r>
              <a:rPr lang="pt-BR" sz="1400" dirty="0" smtClean="0"/>
              <a:t> </a:t>
            </a:r>
          </a:p>
          <a:p>
            <a:pPr algn="just">
              <a:lnSpc>
                <a:spcPts val="1300"/>
              </a:lnSpc>
            </a:pPr>
            <a:r>
              <a:rPr lang="pt-BR" sz="1400" b="1" dirty="0" smtClean="0"/>
              <a:t>PROEXT 2015 - </a:t>
            </a:r>
            <a:r>
              <a:rPr lang="pt-BR" sz="1400" dirty="0" smtClean="0"/>
              <a:t>7</a:t>
            </a:r>
            <a:r>
              <a:rPr lang="pt-BR" sz="1400" baseline="30000" dirty="0" smtClean="0"/>
              <a:t>a</a:t>
            </a:r>
            <a:r>
              <a:rPr lang="pt-BR" sz="1400" dirty="0" smtClean="0"/>
              <a:t> colocada entre 123 classificadas (R$  3.538.537,60);</a:t>
            </a:r>
          </a:p>
          <a:p>
            <a:pPr algn="just">
              <a:lnSpc>
                <a:spcPts val="1300"/>
              </a:lnSpc>
            </a:pPr>
            <a:r>
              <a:rPr lang="pt-BR" sz="1400" dirty="0" smtClean="0"/>
              <a:t> </a:t>
            </a:r>
          </a:p>
          <a:p>
            <a:pPr algn="just">
              <a:lnSpc>
                <a:spcPts val="1300"/>
              </a:lnSpc>
            </a:pPr>
            <a:r>
              <a:rPr lang="pt-BR" sz="1400" dirty="0" smtClean="0"/>
              <a:t>Realização do </a:t>
            </a:r>
            <a:r>
              <a:rPr lang="pt-BR" sz="1400" b="1" dirty="0" smtClean="0"/>
              <a:t>Congresso de Extensão e Cultura</a:t>
            </a:r>
            <a:r>
              <a:rPr lang="pt-BR" sz="1400" dirty="0" smtClean="0"/>
              <a:t>;</a:t>
            </a:r>
          </a:p>
          <a:p>
            <a:pPr algn="just">
              <a:lnSpc>
                <a:spcPts val="1300"/>
              </a:lnSpc>
            </a:pPr>
            <a:endParaRPr lang="pt-BR" sz="1400" dirty="0" smtClean="0"/>
          </a:p>
          <a:p>
            <a:pPr algn="just">
              <a:lnSpc>
                <a:spcPts val="1300"/>
              </a:lnSpc>
            </a:pPr>
            <a:r>
              <a:rPr lang="pt-BR" sz="1400" dirty="0" smtClean="0"/>
              <a:t>Realização do </a:t>
            </a:r>
            <a:r>
              <a:rPr lang="pt-BR" sz="1400" b="1" dirty="0" smtClean="0"/>
              <a:t>Primeiro Encontro de Estudantes </a:t>
            </a:r>
            <a:r>
              <a:rPr lang="pt-BR" sz="1400" b="1" dirty="0" err="1" smtClean="0"/>
              <a:t>Extensionistas</a:t>
            </a:r>
            <a:r>
              <a:rPr lang="pt-BR" sz="1400" dirty="0" smtClean="0"/>
              <a:t>;</a:t>
            </a:r>
          </a:p>
          <a:p>
            <a:pPr algn="just">
              <a:lnSpc>
                <a:spcPts val="1300"/>
              </a:lnSpc>
            </a:pPr>
            <a:endParaRPr lang="pt-BR" sz="1400" dirty="0" smtClean="0"/>
          </a:p>
          <a:p>
            <a:pPr algn="just">
              <a:lnSpc>
                <a:spcPts val="1300"/>
              </a:lnSpc>
            </a:pPr>
            <a:r>
              <a:rPr lang="pt-BR" sz="1400" dirty="0" smtClean="0"/>
              <a:t>Instituição do </a:t>
            </a:r>
            <a:r>
              <a:rPr lang="pt-BR" sz="1400" b="1" dirty="0" smtClean="0"/>
              <a:t>Prêmio </a:t>
            </a:r>
            <a:r>
              <a:rPr lang="pt-BR" sz="1400" b="1" dirty="0" err="1" smtClean="0"/>
              <a:t>Aldyr</a:t>
            </a:r>
            <a:r>
              <a:rPr lang="pt-BR" sz="1400" b="1" dirty="0" smtClean="0"/>
              <a:t> </a:t>
            </a:r>
            <a:r>
              <a:rPr lang="pt-BR" sz="1400" b="1" dirty="0" err="1" smtClean="0"/>
              <a:t>Schlee</a:t>
            </a:r>
            <a:r>
              <a:rPr lang="pt-BR" sz="1400" dirty="0" smtClean="0"/>
              <a:t> para Destaques em Extensão;</a:t>
            </a:r>
          </a:p>
          <a:p>
            <a:pPr algn="just">
              <a:lnSpc>
                <a:spcPts val="1300"/>
              </a:lnSpc>
            </a:pPr>
            <a:endParaRPr lang="pt-BR" sz="1400" dirty="0" smtClean="0"/>
          </a:p>
          <a:p>
            <a:pPr algn="just">
              <a:lnSpc>
                <a:spcPts val="1300"/>
              </a:lnSpc>
            </a:pPr>
            <a:r>
              <a:rPr lang="pt-BR" sz="1400" dirty="0" smtClean="0"/>
              <a:t>Criação do </a:t>
            </a:r>
            <a:r>
              <a:rPr lang="pt-BR" sz="1400" b="1" dirty="0" smtClean="0"/>
              <a:t>Fórum Social de Extensão</a:t>
            </a:r>
            <a:r>
              <a:rPr lang="pt-BR" sz="1400" dirty="0" smtClean="0"/>
              <a:t>;</a:t>
            </a:r>
          </a:p>
          <a:p>
            <a:pPr algn="just">
              <a:lnSpc>
                <a:spcPts val="1300"/>
              </a:lnSpc>
            </a:pPr>
            <a:endParaRPr lang="pt-BR" sz="1400" dirty="0" smtClean="0"/>
          </a:p>
          <a:p>
            <a:pPr algn="just">
              <a:lnSpc>
                <a:spcPts val="1300"/>
              </a:lnSpc>
            </a:pPr>
            <a:r>
              <a:rPr lang="pt-BR" sz="1400" dirty="0" smtClean="0"/>
              <a:t>Projeto </a:t>
            </a:r>
            <a:r>
              <a:rPr lang="pt-BR" sz="1400" b="1" dirty="0" smtClean="0"/>
              <a:t>Cinema nos Bairros</a:t>
            </a:r>
            <a:r>
              <a:rPr lang="pt-BR" sz="1400" dirty="0" smtClean="0"/>
              <a:t>;</a:t>
            </a:r>
          </a:p>
          <a:p>
            <a:pPr algn="just">
              <a:lnSpc>
                <a:spcPts val="1300"/>
              </a:lnSpc>
            </a:pPr>
            <a:endParaRPr lang="pt-BR" sz="1400" dirty="0" smtClean="0"/>
          </a:p>
          <a:p>
            <a:pPr algn="just">
              <a:lnSpc>
                <a:spcPts val="1300"/>
              </a:lnSpc>
            </a:pPr>
            <a:r>
              <a:rPr lang="pt-BR" sz="1400" dirty="0" smtClean="0"/>
              <a:t>Apoio ao </a:t>
            </a:r>
            <a:r>
              <a:rPr lang="pt-BR" sz="1400" b="1" dirty="0" smtClean="0"/>
              <a:t>3° Festival Dança Pelotas</a:t>
            </a:r>
            <a:r>
              <a:rPr lang="pt-BR" sz="1400" dirty="0" smtClean="0"/>
              <a:t>;</a:t>
            </a:r>
          </a:p>
          <a:p>
            <a:pPr algn="just">
              <a:lnSpc>
                <a:spcPts val="1300"/>
              </a:lnSpc>
            </a:pPr>
            <a:endParaRPr lang="pt-BR" sz="1400" dirty="0" smtClean="0"/>
          </a:p>
          <a:p>
            <a:pPr algn="just">
              <a:lnSpc>
                <a:spcPts val="1300"/>
              </a:lnSpc>
            </a:pPr>
            <a:r>
              <a:rPr lang="pt-BR" sz="1400" dirty="0" smtClean="0"/>
              <a:t>Apoio ao </a:t>
            </a:r>
            <a:r>
              <a:rPr lang="pt-BR" sz="1400" b="1" dirty="0" smtClean="0"/>
              <a:t>Pelotas Jazz Festival</a:t>
            </a:r>
            <a:r>
              <a:rPr lang="pt-BR" sz="1400" dirty="0" smtClean="0"/>
              <a:t>;</a:t>
            </a:r>
          </a:p>
          <a:p>
            <a:pPr algn="just">
              <a:lnSpc>
                <a:spcPts val="1300"/>
              </a:lnSpc>
            </a:pPr>
            <a:endParaRPr lang="pt-BR" sz="1400" dirty="0" smtClean="0"/>
          </a:p>
          <a:p>
            <a:pPr algn="just">
              <a:lnSpc>
                <a:spcPts val="1300"/>
              </a:lnSpc>
            </a:pPr>
            <a:r>
              <a:rPr lang="pt-BR" sz="1400" dirty="0" smtClean="0"/>
              <a:t>Shows com </a:t>
            </a:r>
            <a:r>
              <a:rPr lang="pt-BR" sz="1400" b="1" dirty="0" smtClean="0"/>
              <a:t>Daniel </a:t>
            </a:r>
            <a:r>
              <a:rPr lang="pt-BR" sz="1400" b="1" dirty="0" err="1" smtClean="0"/>
              <a:t>Drexler</a:t>
            </a:r>
            <a:r>
              <a:rPr lang="pt-BR" sz="1400" b="1" dirty="0" smtClean="0"/>
              <a:t> e Vitor </a:t>
            </a:r>
            <a:r>
              <a:rPr lang="pt-BR" sz="1400" b="1" dirty="0" err="1" smtClean="0"/>
              <a:t>Ramil</a:t>
            </a:r>
            <a:r>
              <a:rPr lang="pt-BR" sz="1400" dirty="0" smtClean="0"/>
              <a:t>;</a:t>
            </a:r>
          </a:p>
          <a:p>
            <a:pPr algn="just">
              <a:lnSpc>
                <a:spcPts val="1300"/>
              </a:lnSpc>
            </a:pPr>
            <a:endParaRPr lang="pt-BR" sz="1400" dirty="0" smtClean="0"/>
          </a:p>
          <a:p>
            <a:pPr algn="just">
              <a:lnSpc>
                <a:spcPts val="1300"/>
              </a:lnSpc>
            </a:pPr>
            <a:r>
              <a:rPr lang="pt-BR" sz="1400" dirty="0" smtClean="0"/>
              <a:t>Primeiro </a:t>
            </a:r>
            <a:r>
              <a:rPr lang="pt-BR" sz="1400" b="1" dirty="0" smtClean="0"/>
              <a:t>Festival Porto da Artes</a:t>
            </a:r>
            <a:r>
              <a:rPr lang="pt-BR" sz="1400" dirty="0" smtClean="0"/>
              <a:t>;</a:t>
            </a:r>
          </a:p>
          <a:p>
            <a:pPr algn="just">
              <a:lnSpc>
                <a:spcPts val="1300"/>
              </a:lnSpc>
            </a:pPr>
            <a:endParaRPr lang="pt-BR" sz="1400" dirty="0" smtClean="0"/>
          </a:p>
          <a:p>
            <a:pPr algn="just">
              <a:lnSpc>
                <a:spcPts val="1300"/>
              </a:lnSpc>
            </a:pPr>
            <a:r>
              <a:rPr lang="pt-BR" sz="1400" dirty="0" smtClean="0"/>
              <a:t>Apresentação do </a:t>
            </a:r>
            <a:r>
              <a:rPr lang="pt-BR" sz="1400" b="1" dirty="0" smtClean="0"/>
              <a:t>Projeto do Espaço Cultural da </a:t>
            </a:r>
            <a:r>
              <a:rPr lang="pt-BR" sz="1400" b="1" dirty="0" err="1" smtClean="0"/>
              <a:t>Laneira</a:t>
            </a:r>
            <a:r>
              <a:rPr lang="pt-BR" sz="1400" dirty="0" smtClean="0"/>
              <a:t>;</a:t>
            </a:r>
          </a:p>
          <a:p>
            <a:pPr algn="just">
              <a:lnSpc>
                <a:spcPts val="1300"/>
              </a:lnSpc>
            </a:pPr>
            <a:endParaRPr lang="pt-BR" sz="1400" dirty="0" smtClean="0"/>
          </a:p>
          <a:p>
            <a:pPr algn="just">
              <a:lnSpc>
                <a:spcPts val="1300"/>
              </a:lnSpc>
            </a:pPr>
            <a:r>
              <a:rPr lang="pt-BR" sz="1400" dirty="0" smtClean="0"/>
              <a:t>Participação no </a:t>
            </a:r>
            <a:r>
              <a:rPr lang="pt-BR" sz="1400" b="1" dirty="0" smtClean="0"/>
              <a:t>Programa Cultura Viva do MINC</a:t>
            </a:r>
            <a:r>
              <a:rPr lang="pt-BR" sz="1400" dirty="0" smtClean="0"/>
              <a:t>, integrando 3,6 mil pontos de cultura no Brasil com a América Latina (Uruguai, Chile, Argentina, Colômbia e Peru);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xmlns="" val="285819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1628800"/>
            <a:ext cx="7303023" cy="339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919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80746" y="476673"/>
            <a:ext cx="8963254" cy="43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TCU - Auditoria no Funcionamento da </a:t>
            </a:r>
            <a:r>
              <a:rPr lang="pt-BR" b="1" dirty="0" err="1" smtClean="0"/>
              <a:t>Audin</a:t>
            </a:r>
            <a:endParaRPr lang="pt-BR" b="1" dirty="0"/>
          </a:p>
        </p:txBody>
      </p:sp>
      <p:sp>
        <p:nvSpPr>
          <p:cNvPr id="2" name="Retângulo 1"/>
          <p:cNvSpPr/>
          <p:nvPr/>
        </p:nvSpPr>
        <p:spPr>
          <a:xfrm>
            <a:off x="179512" y="980728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 smtClean="0"/>
              <a:t>Esta foi uma auditoria de rotina, prevista desde 2013 e que deu seguimento em auditoria do TCU realizada naquele ano:</a:t>
            </a:r>
          </a:p>
          <a:p>
            <a:pPr algn="just"/>
            <a:endParaRPr lang="pt-BR" sz="1600" b="1" dirty="0" smtClean="0"/>
          </a:p>
          <a:p>
            <a:pPr algn="just"/>
            <a:r>
              <a:rPr lang="pt-BR" sz="1600" b="1" dirty="0" smtClean="0"/>
              <a:t>9.2. Recomendar à Universidade Federal de Pelotas que:</a:t>
            </a:r>
          </a:p>
          <a:p>
            <a:pPr algn="just"/>
            <a:r>
              <a:rPr lang="pt-BR" sz="1600" dirty="0" smtClean="0"/>
              <a:t>9.2.1. atualize seu Manual de Auditoria Interna;</a:t>
            </a:r>
          </a:p>
          <a:p>
            <a:pPr algn="just"/>
            <a:r>
              <a:rPr lang="pt-BR" sz="1600" dirty="0" smtClean="0"/>
              <a:t>9.2.2. revise seus normativos internos que regulamentam a atuação de sua unidade de auditoria interna;</a:t>
            </a:r>
          </a:p>
          <a:p>
            <a:pPr algn="just"/>
            <a:endParaRPr lang="pt-BR" sz="1600" b="1" dirty="0" smtClean="0"/>
          </a:p>
          <a:p>
            <a:pPr algn="just"/>
            <a:r>
              <a:rPr lang="pt-BR" sz="1600" b="1" dirty="0" smtClean="0"/>
              <a:t>9.3. Recomendar à unidade de auditoria interna da Universidade Federal de Pelotas que: </a:t>
            </a:r>
          </a:p>
          <a:p>
            <a:pPr algn="just"/>
            <a:r>
              <a:rPr lang="pt-BR" sz="1600" dirty="0" smtClean="0"/>
              <a:t>9.3.4. fomente a promoção de melhorias contínuas nos instrumentos de controle administrativo da universidade (normatização, sistematização e padronização de procedimentos operacionais);</a:t>
            </a:r>
          </a:p>
          <a:p>
            <a:pPr algn="just"/>
            <a:r>
              <a:rPr lang="pt-BR" sz="1600" dirty="0" smtClean="0"/>
              <a:t>9.3.5. abstenha-se de praticar atos de gestão;</a:t>
            </a:r>
          </a:p>
          <a:p>
            <a:pPr algn="just"/>
            <a:r>
              <a:rPr lang="pt-BR" sz="1600" dirty="0" smtClean="0"/>
              <a:t>9.3.8. apresente, previamente à divulgação de seus relatórios finais de auditoria, relatório preliminar aos gestores envolvidos e à alta administração, de modo a proporcionar transparência às avaliações preliminares da auditoria, possibilitar que o auditado se manifeste em prazo razoável e auxiliar na formulação da conclusão da auditoria;</a:t>
            </a:r>
          </a:p>
          <a:p>
            <a:endParaRPr lang="pt-BR" sz="1600" dirty="0" smtClean="0"/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xmlns="" val="175336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80746" y="476673"/>
            <a:ext cx="8963254" cy="43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CGU - Relatório Preliminar sobre Auditoria 006/2013</a:t>
            </a:r>
            <a:endParaRPr lang="pt-BR" b="1" dirty="0"/>
          </a:p>
        </p:txBody>
      </p:sp>
      <p:sp>
        <p:nvSpPr>
          <p:cNvPr id="5" name="Retângulo 4"/>
          <p:cNvSpPr/>
          <p:nvPr/>
        </p:nvSpPr>
        <p:spPr>
          <a:xfrm>
            <a:off x="179512" y="1484784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 smtClean="0"/>
              <a:t>	</a:t>
            </a:r>
            <a:r>
              <a:rPr lang="pt-BR" sz="1600" dirty="0"/>
              <a:t>A</a:t>
            </a:r>
            <a:r>
              <a:rPr lang="pt-BR" sz="1600" dirty="0" smtClean="0"/>
              <a:t> nosso pedido, a CGU veio avaliar o Relatório de Auditoria da AUDIN sobre as bolsas.</a:t>
            </a:r>
          </a:p>
          <a:p>
            <a:pPr algn="just"/>
            <a:r>
              <a:rPr lang="pt-BR" sz="1600" dirty="0" smtClean="0"/>
              <a:t> O trabalho feito pela CGU já resultou em relatório preliminar, portanto não publicável ainda.</a:t>
            </a:r>
          </a:p>
          <a:p>
            <a:pPr algn="just"/>
            <a:r>
              <a:rPr lang="pt-BR" sz="1600" dirty="0"/>
              <a:t> </a:t>
            </a:r>
            <a:r>
              <a:rPr lang="pt-BR" sz="1600" dirty="0" smtClean="0"/>
              <a:t> Tão logo seja publicado o relatório final este será divulgado no sítio da CGU e replicado no sítio da AUDIN-</a:t>
            </a:r>
            <a:r>
              <a:rPr lang="pt-BR" sz="1600" dirty="0" err="1" smtClean="0"/>
              <a:t>UFPel</a:t>
            </a:r>
            <a:r>
              <a:rPr lang="pt-BR" sz="1600" dirty="0" smtClean="0"/>
              <a:t>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xmlns="" val="76360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80746" y="476673"/>
            <a:ext cx="8963254" cy="43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AUDIN - </a:t>
            </a:r>
            <a:r>
              <a:rPr lang="pt-BR" b="1" dirty="0" err="1" smtClean="0"/>
              <a:t>UFPel</a:t>
            </a:r>
            <a:endParaRPr lang="pt-BR" b="1" dirty="0"/>
          </a:p>
        </p:txBody>
      </p:sp>
      <p:sp>
        <p:nvSpPr>
          <p:cNvPr id="5" name="Retângulo 4"/>
          <p:cNvSpPr/>
          <p:nvPr/>
        </p:nvSpPr>
        <p:spPr>
          <a:xfrm>
            <a:off x="179512" y="1052736"/>
            <a:ext cx="871296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/>
              <a:t>	</a:t>
            </a:r>
            <a:r>
              <a:rPr lang="pt-BR" sz="1600" dirty="0" smtClean="0"/>
              <a:t>O Auditor solicitou seu desligamento do cargo de Chefe da Unidade de Auditoria Interna, sem especificar os motivos. A Administração aceitou o pedido de renúncia e trouxe um Auditor de Carreira da UNIPAMPA que já teve seu nome aprovado pelo CONDIR e pela </a:t>
            </a:r>
            <a:r>
              <a:rPr lang="pt-BR" sz="1600" dirty="0" err="1" smtClean="0"/>
              <a:t>CGU-Brasília</a:t>
            </a:r>
            <a:r>
              <a:rPr lang="pt-BR" sz="1600" dirty="0" smtClean="0"/>
              <a:t>, estando nomeado como novo chefe.</a:t>
            </a:r>
          </a:p>
          <a:p>
            <a:pPr algn="just"/>
            <a:r>
              <a:rPr lang="pt-BR" sz="1600" dirty="0" smtClean="0"/>
              <a:t> </a:t>
            </a:r>
          </a:p>
          <a:p>
            <a:pPr algn="just"/>
            <a:r>
              <a:rPr lang="pt-BR" sz="1600" dirty="0" smtClean="0"/>
              <a:t>	Também temos a nomeação de uma nova Auditora de Carreira que está tramitando a documentação para posse e estaremos recebendo outra Auditora, por redistribuição, no princípio de 2015.</a:t>
            </a:r>
          </a:p>
          <a:p>
            <a:pPr algn="just"/>
            <a:r>
              <a:rPr lang="pt-BR" sz="1600" dirty="0" smtClean="0"/>
              <a:t> </a:t>
            </a:r>
          </a:p>
          <a:p>
            <a:pPr algn="just"/>
            <a:r>
              <a:rPr lang="pt-BR" sz="1600" dirty="0" smtClean="0"/>
              <a:t>	Site da AUDIN: identificamos que o site foi retirado no ar e questionamos o antigo Chefe da Unidade de Auditoria Interna que justificou a partir do Relatório Preliminar do TCU. Por entendermos que o Relatório Preliminar não constitui-se em "recomendação ou determinação" definitiva, passamos a providenciar, junto ao atual Chefe da AUDIN a recuperação das informações e colocação do site da forma como estava estruturado. Nesse meio tempo, recebemos questionamento do MPF do porquê havíamos retirado o site do ar. </a:t>
            </a:r>
            <a:r>
              <a:rPr lang="pt-BR" sz="1600" dirty="0"/>
              <a:t> </a:t>
            </a:r>
            <a:r>
              <a:rPr lang="pt-BR" sz="1600" dirty="0" smtClean="0"/>
              <a:t>Através de backups da CTI foi possível recolocar as informações no ar novamente e o site está em funcionamento.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xmlns="" val="302719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80746" y="476673"/>
            <a:ext cx="8963254" cy="43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OUTRAS AÇÕES</a:t>
            </a:r>
            <a:endParaRPr lang="pt-BR" b="1" dirty="0"/>
          </a:p>
        </p:txBody>
      </p:sp>
      <p:sp>
        <p:nvSpPr>
          <p:cNvPr id="6" name="Retângulo 5"/>
          <p:cNvSpPr/>
          <p:nvPr/>
        </p:nvSpPr>
        <p:spPr>
          <a:xfrm>
            <a:off x="179512" y="908720"/>
            <a:ext cx="878497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/>
              <a:t>Transmissão ao vivo das reuniões do CONSUN</a:t>
            </a:r>
            <a:r>
              <a:rPr lang="pt-BR" dirty="0" smtClean="0"/>
              <a:t>;</a:t>
            </a:r>
          </a:p>
          <a:p>
            <a:pPr algn="just"/>
            <a:endParaRPr lang="pt-BR" sz="1600" dirty="0" smtClean="0"/>
          </a:p>
          <a:p>
            <a:pPr algn="just"/>
            <a:r>
              <a:rPr lang="pt-BR" sz="1600" dirty="0" smtClean="0"/>
              <a:t>Incremento no </a:t>
            </a:r>
            <a:r>
              <a:rPr lang="pt-BR" sz="1600" b="1" dirty="0" smtClean="0"/>
              <a:t>número de leitos do HE</a:t>
            </a:r>
            <a:r>
              <a:rPr lang="pt-BR" sz="1600" dirty="0" smtClean="0"/>
              <a:t> (56 novos leitos), com ingresso na Rede de Urgência e Emergência, gerando impacto direto no PS Municipal. Em 2015 serão totalizados 97 novos leitos, chegando a 209 no total (partindo dos 112 iniciais);</a:t>
            </a:r>
          </a:p>
          <a:p>
            <a:pPr algn="just"/>
            <a:r>
              <a:rPr lang="pt-BR" sz="1600" dirty="0" smtClean="0"/>
              <a:t> </a:t>
            </a:r>
          </a:p>
          <a:p>
            <a:pPr algn="just"/>
            <a:r>
              <a:rPr lang="pt-BR" sz="1600" dirty="0" smtClean="0"/>
              <a:t>Aprovação de 1011 novas vagas para Concurso Público para a EBSEH - substituição gradativa da </a:t>
            </a:r>
            <a:r>
              <a:rPr lang="pt-BR" sz="1600" dirty="0" err="1" smtClean="0"/>
              <a:t>mão-de-obra</a:t>
            </a:r>
            <a:r>
              <a:rPr lang="pt-BR" sz="1600" dirty="0" smtClean="0"/>
              <a:t> do HE a partir de meados de 2015;</a:t>
            </a:r>
          </a:p>
          <a:p>
            <a:pPr algn="just"/>
            <a:r>
              <a:rPr lang="pt-BR" sz="1600" dirty="0" smtClean="0"/>
              <a:t> </a:t>
            </a:r>
          </a:p>
          <a:p>
            <a:pPr algn="just"/>
            <a:r>
              <a:rPr lang="pt-BR" sz="1600" dirty="0" smtClean="0"/>
              <a:t>Aprovação da metodologia da </a:t>
            </a:r>
            <a:r>
              <a:rPr lang="pt-BR" sz="1600" b="1" dirty="0" smtClean="0"/>
              <a:t>Constituinte</a:t>
            </a:r>
            <a:r>
              <a:rPr lang="pt-BR" sz="1600" dirty="0" smtClean="0"/>
              <a:t> e início dos trabalhos;</a:t>
            </a:r>
          </a:p>
          <a:p>
            <a:pPr algn="just"/>
            <a:r>
              <a:rPr lang="pt-BR" sz="1600" dirty="0" smtClean="0"/>
              <a:t> </a:t>
            </a:r>
          </a:p>
          <a:p>
            <a:pPr algn="just"/>
            <a:r>
              <a:rPr lang="pt-BR" sz="1600" b="1" dirty="0" smtClean="0"/>
              <a:t>Obras de adequação da Radioterapia</a:t>
            </a:r>
            <a:r>
              <a:rPr lang="pt-BR" sz="1600" dirty="0" smtClean="0"/>
              <a:t> para receber novo acelerador linear.</a:t>
            </a:r>
          </a:p>
          <a:p>
            <a:pPr lvl="1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xmlns="" val="152619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80746" y="476673"/>
            <a:ext cx="8963254" cy="43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PRÓ-REITORIAS</a:t>
            </a:r>
            <a:endParaRPr lang="pt-BR" b="1" dirty="0"/>
          </a:p>
        </p:txBody>
      </p:sp>
      <p:sp>
        <p:nvSpPr>
          <p:cNvPr id="6" name="Retângulo 5"/>
          <p:cNvSpPr/>
          <p:nvPr/>
        </p:nvSpPr>
        <p:spPr>
          <a:xfrm>
            <a:off x="179512" y="980728"/>
            <a:ext cx="8784976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PRAE</a:t>
            </a:r>
          </a:p>
          <a:p>
            <a:pPr algn="just"/>
            <a:endParaRPr lang="pt-BR" sz="1600" b="1" dirty="0" smtClean="0"/>
          </a:p>
          <a:p>
            <a:pPr algn="just"/>
            <a:r>
              <a:rPr lang="pt-BR" sz="1600" b="1" dirty="0" smtClean="0"/>
              <a:t>Edital auxílio eventos</a:t>
            </a:r>
            <a:r>
              <a:rPr lang="pt-BR" sz="1600" dirty="0" smtClean="0"/>
              <a:t> - investidos R$222.278,00  atendendo a participação de 1537 alunos em eventos.</a:t>
            </a:r>
          </a:p>
          <a:p>
            <a:pPr algn="just"/>
            <a:endParaRPr lang="pt-BR" sz="1600" b="1" dirty="0" smtClean="0"/>
          </a:p>
          <a:p>
            <a:pPr algn="just"/>
            <a:r>
              <a:rPr lang="pt-BR" sz="1600" b="1" dirty="0" smtClean="0"/>
              <a:t>Melhorias no RU</a:t>
            </a:r>
            <a:r>
              <a:rPr lang="pt-BR" sz="1600" dirty="0" smtClean="0"/>
              <a:t> - Alimentação adquirida através de produtores da agricultura familiar, oferecendo insumos  ecológicos e orgânicos; alimentação com opção vegetariana; inclusão de frutas em todas as refeições; disponibilização de ceia para os moradores da Casa do Estudante.</a:t>
            </a:r>
          </a:p>
          <a:p>
            <a:pPr algn="just"/>
            <a:endParaRPr lang="pt-BR" sz="1600" b="1" dirty="0" smtClean="0"/>
          </a:p>
          <a:p>
            <a:pPr algn="just"/>
            <a:r>
              <a:rPr lang="pt-BR" sz="1600" b="1" dirty="0" smtClean="0"/>
              <a:t>Proposta de alteração de estrutura </a:t>
            </a:r>
            <a:r>
              <a:rPr lang="pt-BR" sz="1600" dirty="0" smtClean="0"/>
              <a:t>com a criação do Núcleo de Ações Afirmativas, a fim de atender cotistas (pretos, pardos e indígenas) e desenvolver políticas inclusivas para gênero e etnia.</a:t>
            </a:r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xmlns="" val="60426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80746" y="476673"/>
            <a:ext cx="8963254" cy="43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PRÓ-REITORIAS</a:t>
            </a:r>
            <a:endParaRPr lang="pt-BR" b="1" dirty="0"/>
          </a:p>
        </p:txBody>
      </p:sp>
      <p:sp>
        <p:nvSpPr>
          <p:cNvPr id="6" name="Retângulo 5"/>
          <p:cNvSpPr/>
          <p:nvPr/>
        </p:nvSpPr>
        <p:spPr>
          <a:xfrm>
            <a:off x="179512" y="908720"/>
            <a:ext cx="878497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/>
              <a:t>PRG</a:t>
            </a:r>
          </a:p>
          <a:p>
            <a:pPr algn="just"/>
            <a:r>
              <a:rPr lang="pt-BR" sz="1600" b="1" dirty="0" smtClean="0"/>
              <a:t>Mostra de Ensino - </a:t>
            </a:r>
            <a:r>
              <a:rPr lang="pt-BR" sz="1600" dirty="0" smtClean="0"/>
              <a:t>Vinculados ao Ensino de Graduação (PIBID, PET, Tópicos em Matemática Elementar, LIFE, Pró-Saúde/PET Saúde), com expressiva apresentação de pôsteres e realização de debates em mesas-redondas sobre temas como políticas afirmativas e currículo e políticas de formação inicial e continuada de profissionais de rede básica. Em 2015 comporá a Semana de Integração Ensino, Pesquisa e Extensão – CIC/CEC/Ensino – ENPOS, prevista no calendário acadêmico de 21 a 26 de setembro.</a:t>
            </a:r>
          </a:p>
          <a:p>
            <a:pPr algn="just"/>
            <a:r>
              <a:rPr lang="pt-BR" sz="1600" dirty="0" smtClean="0"/>
              <a:t> </a:t>
            </a:r>
          </a:p>
          <a:p>
            <a:pPr algn="just"/>
            <a:r>
              <a:rPr lang="pt-BR" sz="1600" b="1" dirty="0" smtClean="0"/>
              <a:t>Trabalho com a Rede de Ensino –</a:t>
            </a:r>
            <a:r>
              <a:rPr lang="pt-BR" sz="1600" dirty="0" smtClean="0"/>
              <a:t> participação de cursos de graduação na Feira das Profissões promovida pelo Instituto Estadual de Educação Assis Brasil; realização da Mostra das Profissões (com a participação de 34 cursos de graduação) no Campus Porto, aberta às escolas da rede; atividades de Formação de Professores das Redes de Ensino (envolvendo mais de 3 mil professores) através da Formação Continuada, com destaque para os programas Pacto Nacional pela Alfabetização na Idade Certa (PNAIC) e Pacto Nacional pelo Fortalecimento do Ensino Médio.</a:t>
            </a:r>
          </a:p>
          <a:p>
            <a:pPr algn="just"/>
            <a:r>
              <a:rPr lang="pt-BR" sz="1600" dirty="0" smtClean="0"/>
              <a:t> </a:t>
            </a:r>
          </a:p>
          <a:p>
            <a:pPr algn="just"/>
            <a:r>
              <a:rPr lang="pt-BR" sz="1600" b="1" dirty="0" smtClean="0"/>
              <a:t>Sistema Acadêmico –</a:t>
            </a:r>
            <a:r>
              <a:rPr lang="pt-BR" sz="1600" dirty="0" smtClean="0"/>
              <a:t> o sistema acadêmico está em vias de conclusão e irá administrar todas as fases do registro acadêmico, desde o ingresso até a diplomação.</a:t>
            </a:r>
            <a:endParaRPr lang="pt-BR" sz="16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2268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80746" y="404664"/>
            <a:ext cx="8963254" cy="43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PRÓ-REITORIAS</a:t>
            </a:r>
            <a:endParaRPr lang="pt-BR" b="1" dirty="0"/>
          </a:p>
        </p:txBody>
      </p:sp>
      <p:sp>
        <p:nvSpPr>
          <p:cNvPr id="6" name="Retângulo 5"/>
          <p:cNvSpPr/>
          <p:nvPr/>
        </p:nvSpPr>
        <p:spPr>
          <a:xfrm>
            <a:off x="179512" y="692696"/>
            <a:ext cx="878497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PROPLAN</a:t>
            </a:r>
          </a:p>
          <a:p>
            <a:endParaRPr lang="pt-BR" sz="1600" b="1" dirty="0" smtClean="0"/>
          </a:p>
          <a:p>
            <a:r>
              <a:rPr lang="pt-BR" sz="1600" b="1" dirty="0" smtClean="0"/>
              <a:t>Total de obras/serviços</a:t>
            </a:r>
            <a:r>
              <a:rPr lang="pt-BR" sz="1600" dirty="0" smtClean="0"/>
              <a:t> concluídos ou em execução em 2014, atendendo a quase totalidade das unidades acadêmicas e administrativas: 27 (Total do Investimento nessas obras: R$ 34.4 milhões);</a:t>
            </a:r>
            <a:endParaRPr lang="pt-BR" sz="1600" dirty="0"/>
          </a:p>
        </p:txBody>
      </p:sp>
      <p:pic>
        <p:nvPicPr>
          <p:cNvPr id="5" name="Imagem 4" descr="Tabela PROPL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737323"/>
            <a:ext cx="4886208" cy="4788021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148064" y="1988840"/>
            <a:ext cx="352839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b="1" dirty="0" smtClean="0"/>
              <a:t>Ampliação recursos </a:t>
            </a:r>
            <a:r>
              <a:rPr lang="pt-BR" sz="1400" dirty="0" smtClean="0"/>
              <a:t>para manutenção e melhorias nas </a:t>
            </a:r>
            <a:r>
              <a:rPr lang="pt-BR" sz="1400" b="1" dirty="0" smtClean="0"/>
              <a:t>atividades acadêmicas</a:t>
            </a:r>
            <a:r>
              <a:rPr lang="pt-BR" sz="1400" dirty="0" smtClean="0"/>
              <a:t> (matriz e editais)</a:t>
            </a:r>
          </a:p>
          <a:p>
            <a:pPr algn="just"/>
            <a:r>
              <a:rPr lang="pt-BR" sz="1400" b="1" dirty="0" smtClean="0"/>
              <a:t>2012 Total: R$ 1.500.000,00</a:t>
            </a:r>
            <a:r>
              <a:rPr lang="pt-BR" sz="1400" dirty="0" smtClean="0"/>
              <a:t> (Matriz R$ 1.500.000,00)</a:t>
            </a:r>
          </a:p>
          <a:p>
            <a:pPr algn="just"/>
            <a:r>
              <a:rPr lang="pt-BR" sz="1400" b="1" dirty="0" smtClean="0"/>
              <a:t>2013 Total: R$ 7.364.644,66</a:t>
            </a:r>
            <a:r>
              <a:rPr lang="pt-BR" sz="1400" dirty="0" smtClean="0"/>
              <a:t> (Matriz R$ 1.500.000,00 -  Bolsas de desenvolvimento acadêmico: R$ 3.000.000,00 - PROEQUIP R$ 2.684.644,66)</a:t>
            </a:r>
          </a:p>
          <a:p>
            <a:pPr algn="just"/>
            <a:r>
              <a:rPr lang="pt-BR" sz="1400" b="1" dirty="0" smtClean="0"/>
              <a:t>2014 Total: R$ 8.876.459,34</a:t>
            </a:r>
            <a:r>
              <a:rPr lang="pt-BR" sz="1400" dirty="0" smtClean="0"/>
              <a:t> (Matriz: R$ 3.000.000,00 - Bolsas de desenvolvimento acadêmico: R$ 2.848.800,00 - PROEQUIP: R$ 1.527.659,34 - Programa de Qualificação de Espaços: R$ 1.500.000,00)</a:t>
            </a:r>
          </a:p>
          <a:p>
            <a:pPr algn="just"/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xmlns="" val="85611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180746" y="476673"/>
            <a:ext cx="8963254" cy="43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PRÓ-REITORIAS</a:t>
            </a:r>
            <a:endParaRPr lang="pt-BR" b="1" dirty="0"/>
          </a:p>
        </p:txBody>
      </p:sp>
      <p:sp>
        <p:nvSpPr>
          <p:cNvPr id="7" name="Retângulo 6"/>
          <p:cNvSpPr/>
          <p:nvPr/>
        </p:nvSpPr>
        <p:spPr>
          <a:xfrm>
            <a:off x="179512" y="836712"/>
            <a:ext cx="878497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/>
              <a:t>PROGEP</a:t>
            </a:r>
          </a:p>
          <a:p>
            <a:pPr algn="just"/>
            <a:endParaRPr lang="pt-BR" sz="1600" b="1" dirty="0" smtClean="0"/>
          </a:p>
          <a:p>
            <a:pPr algn="just"/>
            <a:r>
              <a:rPr lang="pt-BR" sz="1600" b="1" dirty="0" smtClean="0"/>
              <a:t>A disponibilidade de recurso financeiro expressivo em 2014, ampliou a capacitação externa</a:t>
            </a:r>
            <a:r>
              <a:rPr lang="pt-BR" sz="1600" dirty="0" smtClean="0"/>
              <a:t> que, agora normatizada na </a:t>
            </a:r>
            <a:r>
              <a:rPr lang="pt-BR" sz="1600" dirty="0" err="1" smtClean="0"/>
              <a:t>UFPel</a:t>
            </a:r>
            <a:r>
              <a:rPr lang="pt-BR" sz="1600" dirty="0" smtClean="0"/>
              <a:t>, possibilitou a participação de 128 servidores em 57 ações, agora com mecanismos que requisitam o efeito multiplicador na volta à instituição.</a:t>
            </a:r>
          </a:p>
          <a:p>
            <a:pPr algn="just"/>
            <a:r>
              <a:rPr lang="pt-BR" sz="1600" dirty="0" smtClean="0"/>
              <a:t> </a:t>
            </a:r>
          </a:p>
          <a:p>
            <a:pPr algn="just"/>
            <a:r>
              <a:rPr lang="pt-BR" sz="1600" b="1" dirty="0" smtClean="0"/>
              <a:t>36 ações internas de capacitação</a:t>
            </a:r>
            <a:r>
              <a:rPr lang="pt-BR" sz="1600" dirty="0" smtClean="0"/>
              <a:t>, atendendo 900 servidores, ofertadas na forma de cursos.</a:t>
            </a:r>
          </a:p>
          <a:p>
            <a:pPr algn="just"/>
            <a:r>
              <a:rPr lang="pt-BR" sz="1600" dirty="0" smtClean="0"/>
              <a:t> </a:t>
            </a:r>
          </a:p>
          <a:p>
            <a:pPr algn="just"/>
            <a:r>
              <a:rPr lang="pt-BR" sz="1600" b="1" dirty="0" smtClean="0"/>
              <a:t>I Encontro de Desenvolvimento de Servidores da </a:t>
            </a:r>
            <a:r>
              <a:rPr lang="pt-BR" sz="1600" b="1" dirty="0" err="1" smtClean="0"/>
              <a:t>UFPel</a:t>
            </a:r>
            <a:r>
              <a:rPr lang="pt-BR" sz="1600" dirty="0" smtClean="0"/>
              <a:t>, realizado em novembro, que alcançou plenamente os objetivos de reunião e reflexão. Foi o marco que sinalizou uma programação mais arrojada em 2015. Foram realizadas palestras e mesas redonda par um público de 200 pessoas e 23 Oficinas, além de atividades artístico-culturais de integração e envolvimento.</a:t>
            </a:r>
          </a:p>
          <a:p>
            <a:pPr algn="just"/>
            <a:r>
              <a:rPr lang="pt-BR" sz="1600" dirty="0" smtClean="0"/>
              <a:t> </a:t>
            </a:r>
          </a:p>
          <a:p>
            <a:pPr algn="just"/>
            <a:r>
              <a:rPr lang="pt-BR" sz="1600" dirty="0" smtClean="0"/>
              <a:t>Realização dos </a:t>
            </a:r>
            <a:r>
              <a:rPr lang="pt-BR" sz="1600" b="1" dirty="0" smtClean="0"/>
              <a:t>exames médicos periódicos</a:t>
            </a:r>
            <a:r>
              <a:rPr lang="pt-BR" sz="1600" dirty="0" smtClean="0"/>
              <a:t> em agosto de 2014 (Servidores já atendidos - PRG, PREC, PROGEP e PRA - 80). Até o momento em torno de 80 servidores já concluíram os </a:t>
            </a:r>
            <a:r>
              <a:rPr lang="pt-BR" sz="1600" b="1" dirty="0" smtClean="0"/>
              <a:t>exames e receberam o Atestado de Saúde Ocupaciona</a:t>
            </a:r>
            <a:r>
              <a:rPr lang="pt-BR" sz="1600" dirty="0" smtClean="0"/>
              <a:t>l.</a:t>
            </a:r>
          </a:p>
          <a:p>
            <a:pPr algn="just"/>
            <a:r>
              <a:rPr lang="pt-BR" sz="1600" dirty="0" smtClean="0"/>
              <a:t> </a:t>
            </a:r>
          </a:p>
          <a:p>
            <a:pPr algn="just"/>
            <a:r>
              <a:rPr lang="pt-BR" sz="1600" b="1" dirty="0" smtClean="0"/>
              <a:t>Ingresso de 120 novos Servidores</a:t>
            </a:r>
            <a:r>
              <a:rPr lang="pt-BR" sz="1600" dirty="0" smtClean="0"/>
              <a:t>, entre docentes e </a:t>
            </a:r>
            <a:r>
              <a:rPr lang="pt-BR" sz="1600" dirty="0" err="1" smtClean="0"/>
              <a:t>TAE's</a:t>
            </a:r>
            <a:r>
              <a:rPr lang="pt-BR" sz="1600" dirty="0" smtClean="0"/>
              <a:t>.</a:t>
            </a:r>
          </a:p>
          <a:p>
            <a:r>
              <a:rPr lang="pt-BR" sz="1600" dirty="0" smtClean="0"/>
              <a:t> 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xmlns="" val="423678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568</Words>
  <Application>Microsoft Office PowerPoint</Application>
  <PresentationFormat>Apresentação na tela (4:3)</PresentationFormat>
  <Paragraphs>133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INFORMES CONSUN 19.12.2014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Universidade Federal de Pelotas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Coordenadoria de Comunicação Social</dc:creator>
  <cp:lastModifiedBy>Del Pino</cp:lastModifiedBy>
  <cp:revision>64</cp:revision>
  <dcterms:created xsi:type="dcterms:W3CDTF">2014-05-23T15:07:48Z</dcterms:created>
  <dcterms:modified xsi:type="dcterms:W3CDTF">2014-12-19T16:15:32Z</dcterms:modified>
</cp:coreProperties>
</file>