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drawings/drawing39.xml" ContentType="application/vnd.openxmlformats-officedocument.drawingml.chartshape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drawings/drawing28.xml" ContentType="application/vnd.openxmlformats-officedocument.drawingml.chartshapes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drawings/drawing35.xml" ContentType="application/vnd.openxmlformats-officedocument.drawingml.chartshapes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drawings/drawing31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drawings/drawing29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drawings/drawing27.xml" ContentType="application/vnd.openxmlformats-officedocument.drawingml.chartshapes+xml"/>
  <Override PartName="/ppt/charts/chart32.xml" ContentType="application/vnd.openxmlformats-officedocument.drawingml.chart+xml"/>
  <Override PartName="/ppt/drawings/drawing36.xml" ContentType="application/vnd.openxmlformats-officedocument.drawingml.chartshapes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25.xml" ContentType="application/vnd.openxmlformats-officedocument.drawingml.chartshapes+xml"/>
  <Override PartName="/ppt/charts/chart30.xml" ContentType="application/vnd.openxmlformats-officedocument.drawingml.chart+xml"/>
  <Override PartName="/ppt/drawings/drawing34.xml" ContentType="application/vnd.openxmlformats-officedocument.drawingml.chartshapes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drawings/drawing32.xml" ContentType="application/vnd.openxmlformats-officedocument.drawingml.chartshapes+xml"/>
  <Override PartName="/ppt/drawings/drawing41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rawings/drawing19.xml" ContentType="application/vnd.openxmlformats-officedocument.drawingml.chartshapes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drawings/drawing37.xml" ContentType="application/vnd.openxmlformats-officedocument.drawingml.chartshape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26.xml" ContentType="application/vnd.openxmlformats-officedocument.drawingml.chartshapes+xml"/>
  <Override PartName="/ppt/charts/chart40.xml" ContentType="application/vnd.openxmlformats-officedocument.drawingml.chart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drawings/drawing33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drawings/drawing40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drawings/drawing38.xml" ContentType="application/vnd.openxmlformats-officedocument.drawingml.chartshape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49"/>
  </p:notesMasterIdLst>
  <p:sldIdLst>
    <p:sldId id="349" r:id="rId3"/>
    <p:sldId id="351" r:id="rId4"/>
    <p:sldId id="350" r:id="rId5"/>
    <p:sldId id="261" r:id="rId6"/>
    <p:sldId id="262" r:id="rId7"/>
    <p:sldId id="263" r:id="rId8"/>
    <p:sldId id="264" r:id="rId9"/>
    <p:sldId id="265" r:id="rId10"/>
    <p:sldId id="266" r:id="rId11"/>
    <p:sldId id="324" r:id="rId12"/>
    <p:sldId id="321" r:id="rId13"/>
    <p:sldId id="320" r:id="rId14"/>
    <p:sldId id="322" r:id="rId15"/>
    <p:sldId id="348" r:id="rId16"/>
    <p:sldId id="325" r:id="rId17"/>
    <p:sldId id="326" r:id="rId18"/>
    <p:sldId id="327" r:id="rId19"/>
    <p:sldId id="328" r:id="rId20"/>
    <p:sldId id="353" r:id="rId21"/>
    <p:sldId id="329" r:id="rId22"/>
    <p:sldId id="330" r:id="rId23"/>
    <p:sldId id="332" r:id="rId24"/>
    <p:sldId id="334" r:id="rId25"/>
    <p:sldId id="336" r:id="rId26"/>
    <p:sldId id="338" r:id="rId27"/>
    <p:sldId id="340" r:id="rId28"/>
    <p:sldId id="342" r:id="rId29"/>
    <p:sldId id="276" r:id="rId30"/>
    <p:sldId id="277" r:id="rId31"/>
    <p:sldId id="278" r:id="rId32"/>
    <p:sldId id="279" r:id="rId33"/>
    <p:sldId id="280" r:id="rId34"/>
    <p:sldId id="285" r:id="rId35"/>
    <p:sldId id="286" r:id="rId36"/>
    <p:sldId id="287" r:id="rId37"/>
    <p:sldId id="288" r:id="rId38"/>
    <p:sldId id="289" r:id="rId39"/>
    <p:sldId id="352" r:id="rId40"/>
    <p:sldId id="293" r:id="rId41"/>
    <p:sldId id="309" r:id="rId42"/>
    <p:sldId id="310" r:id="rId43"/>
    <p:sldId id="311" r:id="rId44"/>
    <p:sldId id="312" r:id="rId45"/>
    <p:sldId id="313" r:id="rId46"/>
    <p:sldId id="314" r:id="rId47"/>
    <p:sldId id="315" r:id="rId4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6" d="100"/>
          <a:sy n="76" d="100"/>
        </p:scale>
        <p:origin x="-2640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C:\Users\silvia\Documents\GEOGRAFIA\NEPPU\PASTA%20QUESTIONARIOS\PESQUISA%20AVALIA&#199;&#195;O%20ADM.xls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silvia\Documents\GEOGRAFIA\NEPPU\PASTA%20QUESTIONARIOS\RELAT&#211;RIO%20REITORI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ia\Documents\GEOGRAFIA\NEPPU\PASTA%20QUESTIONARIOS\PESQUISA%20AVALIA&#199;&#195;O%20ADM%20o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75"/>
      <c:perspective val="30"/>
    </c:view3D>
    <c:plotArea>
      <c:layout>
        <c:manualLayout>
          <c:layoutTarget val="inner"/>
          <c:xMode val="edge"/>
          <c:yMode val="edge"/>
          <c:x val="0.17522287839020123"/>
          <c:y val="0.12731481481481483"/>
          <c:w val="0.46388888888889457"/>
          <c:h val="0.7731481481481541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0264654418197743E-4"/>
                  <c:y val="-0.13428732866724993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2.287237532808447E-2"/>
                  <c:y val="-0.17610564304461937"/>
                </c:manualLayout>
              </c:layout>
              <c:dLblPos val="bestFit"/>
              <c:showPercent val="1"/>
            </c:dLbl>
            <c:numFmt formatCode="0.00%" sourceLinked="0"/>
            <c:showPercent val="1"/>
            <c:showLeaderLines val="1"/>
          </c:dLbls>
          <c:cat>
            <c:strRef>
              <c:f>Sheet1!$B$40:$B$41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Sheet1!$E$40:$E$41</c:f>
              <c:numCache>
                <c:formatCode>###0.0</c:formatCode>
                <c:ptCount val="2"/>
                <c:pt idx="0">
                  <c:v>43.812709030100336</c:v>
                </c:pt>
                <c:pt idx="1">
                  <c:v>56.187290969899642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Sheet1!$A$38</c:f>
              <c:strCache>
                <c:ptCount val="1"/>
                <c:pt idx="0">
                  <c:v>1.Gênero:</c:v>
                </c:pt>
              </c:strCache>
            </c:strRef>
          </c:cat>
          <c:val>
            <c:numRef>
              <c:f>Sheet1!$B$38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explosion val="25"/>
          <c:cat>
            <c:strRef>
              <c:f>Sheet1!$A$38</c:f>
              <c:strCache>
                <c:ptCount val="1"/>
                <c:pt idx="0">
                  <c:v>1.Gênero:</c:v>
                </c:pt>
              </c:strCache>
            </c:strRef>
          </c:cat>
          <c:val>
            <c:numRef>
              <c:f>Sheet1!$C$38</c:f>
              <c:numCache>
                <c:formatCode>General</c:formatCode>
                <c:ptCount val="1"/>
              </c:numCache>
            </c:numRef>
          </c:val>
        </c:ser>
        <c:ser>
          <c:idx val="3"/>
          <c:order val="3"/>
          <c:explosion val="25"/>
          <c:cat>
            <c:strRef>
              <c:f>Sheet1!$A$38</c:f>
              <c:strCache>
                <c:ptCount val="1"/>
                <c:pt idx="0">
                  <c:v>1.Gênero:</c:v>
                </c:pt>
              </c:strCache>
            </c:strRef>
          </c:cat>
          <c:val>
            <c:numRef>
              <c:f>Sheet1!$D$38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explosion val="25"/>
          <c:cat>
            <c:strRef>
              <c:f>Sheet1!$A$38</c:f>
              <c:strCache>
                <c:ptCount val="1"/>
                <c:pt idx="0">
                  <c:v>1.Gênero:</c:v>
                </c:pt>
              </c:strCache>
            </c:strRef>
          </c:cat>
          <c:val>
            <c:numRef>
              <c:f>Sheet1!$E$38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explosion val="25"/>
          <c:cat>
            <c:strRef>
              <c:f>Sheet1!$A$38</c:f>
              <c:strCache>
                <c:ptCount val="1"/>
                <c:pt idx="0">
                  <c:v>1.Gênero:</c:v>
                </c:pt>
              </c:strCache>
            </c:strRef>
          </c:cat>
          <c:val>
            <c:numRef>
              <c:f>Sheet1!$F$38</c:f>
              <c:numCache>
                <c:formatCode>General</c:formatCode>
                <c:ptCount val="1"/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989020122485246"/>
          <c:y val="0.41628277434179145"/>
          <c:w val="0.16344313210848857"/>
          <c:h val="0.26928625271322049"/>
        </c:manualLayout>
      </c:layout>
    </c:legend>
    <c:plotVisOnly val="1"/>
    <c:dispBlanksAs val="zero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10,2%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Sheet1!$C$80:$C$83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Sheet1!$E$80:$E$83</c:f>
              <c:numCache>
                <c:formatCode>###0.0%</c:formatCode>
                <c:ptCount val="4"/>
                <c:pt idx="0">
                  <c:v>0</c:v>
                </c:pt>
                <c:pt idx="1">
                  <c:v>0.30769230769230782</c:v>
                </c:pt>
                <c:pt idx="2">
                  <c:v>0.58974358974358954</c:v>
                </c:pt>
                <c:pt idx="3">
                  <c:v>0.10256410256410259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9412026309246053"/>
          <c:y val="0.33783387867297915"/>
          <c:w val="0.18068412372170289"/>
          <c:h val="0.32717690865889476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Sheet1!$C$80:$C$83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Sheet1!$F$80:$F$83</c:f>
              <c:numCache>
                <c:formatCode>###0.0%</c:formatCode>
                <c:ptCount val="4"/>
                <c:pt idx="0">
                  <c:v>5.4054054054054071E-2</c:v>
                </c:pt>
                <c:pt idx="1">
                  <c:v>0.27027027027027045</c:v>
                </c:pt>
                <c:pt idx="2">
                  <c:v>0.64864864864864913</c:v>
                </c:pt>
                <c:pt idx="3">
                  <c:v>2.7027027027027042E-2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8.7390527068808052E-2"/>
          <c:y val="0.12830160448122271"/>
          <c:w val="0.68160973306489336"/>
          <c:h val="0.80043480831879066"/>
        </c:manualLayout>
      </c:layout>
      <c:barChart>
        <c:barDir val="col"/>
        <c:grouping val="clustered"/>
        <c:ser>
          <c:idx val="0"/>
          <c:order val="0"/>
          <c:tx>
            <c:v>Estudantes</c:v>
          </c:tx>
          <c:dLbls>
            <c:showVal val="1"/>
          </c:dLbls>
          <c:cat>
            <c:strRef>
              <c:f>Sheet1!$C$80:$C$83</c:f>
              <c:strCache>
                <c:ptCount val="4"/>
                <c:pt idx="0">
                  <c:v>Péssimo e Ruim</c:v>
                </c:pt>
                <c:pt idx="1">
                  <c:v>Regular</c:v>
                </c:pt>
                <c:pt idx="2">
                  <c:v>Bom, Muito Bom e Excelente</c:v>
                </c:pt>
                <c:pt idx="3">
                  <c:v>NS</c:v>
                </c:pt>
              </c:strCache>
            </c:strRef>
          </c:cat>
          <c:val>
            <c:numRef>
              <c:f>Sheet1!$D$80:$D$83</c:f>
              <c:numCache>
                <c:formatCode>###0.0%</c:formatCode>
                <c:ptCount val="4"/>
                <c:pt idx="0">
                  <c:v>3.6328871892925434E-2</c:v>
                </c:pt>
                <c:pt idx="1">
                  <c:v>0.357552581261952</c:v>
                </c:pt>
                <c:pt idx="2">
                  <c:v>0.45697896749522138</c:v>
                </c:pt>
                <c:pt idx="3">
                  <c:v>0.14913957934990438</c:v>
                </c:pt>
              </c:numCache>
            </c:numRef>
          </c:val>
        </c:ser>
        <c:ser>
          <c:idx val="1"/>
          <c:order val="1"/>
          <c:tx>
            <c:v>Professores</c:v>
          </c:tx>
          <c:dLbls>
            <c:showVal val="1"/>
          </c:dLbls>
          <c:cat>
            <c:strRef>
              <c:f>Sheet1!$C$80:$C$83</c:f>
              <c:strCache>
                <c:ptCount val="4"/>
                <c:pt idx="0">
                  <c:v>Péssimo e Ruim</c:v>
                </c:pt>
                <c:pt idx="1">
                  <c:v>Regular</c:v>
                </c:pt>
                <c:pt idx="2">
                  <c:v>Bom, Muito Bom e Excelente</c:v>
                </c:pt>
                <c:pt idx="3">
                  <c:v>NS</c:v>
                </c:pt>
              </c:strCache>
            </c:strRef>
          </c:cat>
          <c:val>
            <c:numRef>
              <c:f>Sheet1!$E$80:$E$83</c:f>
              <c:numCache>
                <c:formatCode>###0.0%</c:formatCode>
                <c:ptCount val="4"/>
                <c:pt idx="0">
                  <c:v>0</c:v>
                </c:pt>
                <c:pt idx="1">
                  <c:v>0.30769230769230782</c:v>
                </c:pt>
                <c:pt idx="2">
                  <c:v>0.58974358974358954</c:v>
                </c:pt>
                <c:pt idx="3">
                  <c:v>0.10256410256410277</c:v>
                </c:pt>
              </c:numCache>
            </c:numRef>
          </c:val>
        </c:ser>
        <c:ser>
          <c:idx val="2"/>
          <c:order val="2"/>
          <c:tx>
            <c:v>Técnicos</c:v>
          </c:tx>
          <c:dLbls>
            <c:showVal val="1"/>
          </c:dLbls>
          <c:cat>
            <c:strRef>
              <c:f>Sheet1!$C$80:$C$83</c:f>
              <c:strCache>
                <c:ptCount val="4"/>
                <c:pt idx="0">
                  <c:v>Péssimo e Ruim</c:v>
                </c:pt>
                <c:pt idx="1">
                  <c:v>Regular</c:v>
                </c:pt>
                <c:pt idx="2">
                  <c:v>Bom, Muito Bom e Excelente</c:v>
                </c:pt>
                <c:pt idx="3">
                  <c:v>NS</c:v>
                </c:pt>
              </c:strCache>
            </c:strRef>
          </c:cat>
          <c:val>
            <c:numRef>
              <c:f>Sheet1!$F$80:$F$83</c:f>
              <c:numCache>
                <c:formatCode>###0.0%</c:formatCode>
                <c:ptCount val="4"/>
                <c:pt idx="0">
                  <c:v>5.4054054054054092E-2</c:v>
                </c:pt>
                <c:pt idx="1">
                  <c:v>0.27027027027027123</c:v>
                </c:pt>
                <c:pt idx="2">
                  <c:v>0.64864864864865235</c:v>
                </c:pt>
                <c:pt idx="3">
                  <c:v>2.7027027027027146E-2</c:v>
                </c:pt>
              </c:numCache>
            </c:numRef>
          </c:val>
        </c:ser>
        <c:axId val="35528064"/>
        <c:axId val="35554432"/>
      </c:barChart>
      <c:catAx>
        <c:axId val="35528064"/>
        <c:scaling>
          <c:orientation val="minMax"/>
        </c:scaling>
        <c:axPos val="b"/>
        <c:tickLblPos val="nextTo"/>
        <c:crossAx val="35554432"/>
        <c:crosses val="autoZero"/>
        <c:auto val="1"/>
        <c:lblAlgn val="ctr"/>
        <c:lblOffset val="100"/>
      </c:catAx>
      <c:valAx>
        <c:axId val="35554432"/>
        <c:scaling>
          <c:orientation val="minMax"/>
        </c:scaling>
        <c:axPos val="l"/>
        <c:numFmt formatCode="###0.0%" sourceLinked="1"/>
        <c:tickLblPos val="nextTo"/>
        <c:crossAx val="35528064"/>
        <c:crosses val="autoZero"/>
        <c:crossBetween val="between"/>
      </c:valAx>
    </c:plotArea>
    <c:legend>
      <c:legendPos val="r"/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8.666920903919538E-2"/>
          <c:y val="0.15842001960795779"/>
          <c:w val="0.47716296191809016"/>
          <c:h val="0.74504392299491085"/>
        </c:manualLayout>
      </c:layout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Sheet1!$B$561:$B$564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Sheet1!$E$561:$E$564</c:f>
              <c:numCache>
                <c:formatCode>###0.0</c:formatCode>
                <c:ptCount val="4"/>
                <c:pt idx="0">
                  <c:v>8.3472454090150219</c:v>
                </c:pt>
                <c:pt idx="1">
                  <c:v>31.719532554257089</c:v>
                </c:pt>
                <c:pt idx="2">
                  <c:v>45.575959933222038</c:v>
                </c:pt>
                <c:pt idx="3">
                  <c:v>14.357262103505844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967686486769879"/>
          <c:y val="0.33289137464258367"/>
          <c:w val="0.14736752096209038"/>
          <c:h val="0.39919541103620082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16480462018475622"/>
          <c:y val="0.1996302176884312"/>
          <c:w val="0.50809966480871305"/>
          <c:h val="0.7793278981745173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9,4%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Sheet1!$C$132:$C$135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Sheet1!$D$132:$D$135</c:f>
              <c:numCache>
                <c:formatCode>###0.0%</c:formatCode>
                <c:ptCount val="4"/>
                <c:pt idx="0">
                  <c:v>9.3690248565965653E-2</c:v>
                </c:pt>
                <c:pt idx="1">
                  <c:v>0.33269598470363287</c:v>
                </c:pt>
                <c:pt idx="2">
                  <c:v>0.42829827915869995</c:v>
                </c:pt>
                <c:pt idx="3">
                  <c:v>0.14531548757170182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285814011892961"/>
          <c:y val="0.3054435542091678"/>
          <c:w val="0.16437028274008811"/>
          <c:h val="0.45289418817013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3760357376312188"/>
          <c:y val="0.13189108314012477"/>
          <c:w val="0.50524376490467449"/>
          <c:h val="0.77091343220516684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Sheet1!$C$132:$C$135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Sheet1!$E$132:$E$135</c:f>
              <c:numCache>
                <c:formatCode>###0.0%</c:formatCode>
                <c:ptCount val="4"/>
                <c:pt idx="0">
                  <c:v>0</c:v>
                </c:pt>
                <c:pt idx="1">
                  <c:v>0.23076923076923087</c:v>
                </c:pt>
                <c:pt idx="2">
                  <c:v>0.61538461538461564</c:v>
                </c:pt>
                <c:pt idx="3">
                  <c:v>0.15384615384615394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609527235991914"/>
          <c:y val="0.31204501867734186"/>
          <c:w val="0.14161847004079658"/>
          <c:h val="0.37590996264531706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1566296555284707"/>
          <c:y val="0.14774515794541354"/>
          <c:w val="0.5008935281700726"/>
          <c:h val="0.76917842461948982"/>
        </c:manualLayout>
      </c:layout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Sheet1!$C$132:$C$135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Sheet1!$F$132:$F$135</c:f>
              <c:numCache>
                <c:formatCode>###0.0%</c:formatCode>
                <c:ptCount val="4"/>
                <c:pt idx="0">
                  <c:v>2.7027027027027042E-2</c:v>
                </c:pt>
                <c:pt idx="1">
                  <c:v>0.18918918918918926</c:v>
                </c:pt>
                <c:pt idx="2">
                  <c:v>0.67567567567567632</c:v>
                </c:pt>
                <c:pt idx="3">
                  <c:v>0.1081081081081081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089385493115179"/>
          <c:y val="0.3500652705254973"/>
          <c:w val="0.16610883104491661"/>
          <c:h val="0.38217512868940562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7.5431823364655384E-2"/>
          <c:y val="0.13254287105354307"/>
          <c:w val="0.77716145574468354"/>
          <c:h val="0.80248150532293749"/>
        </c:manualLayout>
      </c:layout>
      <c:barChart>
        <c:barDir val="col"/>
        <c:grouping val="clustered"/>
        <c:ser>
          <c:idx val="0"/>
          <c:order val="0"/>
          <c:tx>
            <c:v>Estudantes</c:v>
          </c:tx>
          <c:dLbls>
            <c:showVal val="1"/>
          </c:dLbls>
          <c:cat>
            <c:strRef>
              <c:f>Sheet1!$C$132:$C$135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Sheet1!$D$132:$D$135</c:f>
              <c:numCache>
                <c:formatCode>###0.0%</c:formatCode>
                <c:ptCount val="4"/>
                <c:pt idx="0">
                  <c:v>9.3690248565965653E-2</c:v>
                </c:pt>
                <c:pt idx="1">
                  <c:v>0.33269598470363287</c:v>
                </c:pt>
                <c:pt idx="2">
                  <c:v>0.42829827915869995</c:v>
                </c:pt>
                <c:pt idx="3">
                  <c:v>0.14531548757170182</c:v>
                </c:pt>
              </c:numCache>
            </c:numRef>
          </c:val>
        </c:ser>
        <c:ser>
          <c:idx val="1"/>
          <c:order val="1"/>
          <c:tx>
            <c:v>Professores</c:v>
          </c:tx>
          <c:dLbls>
            <c:dLbl>
              <c:idx val="3"/>
              <c:layout>
                <c:manualLayout>
                  <c:x val="0"/>
                  <c:y val="-1.0374664252991397E-2"/>
                </c:manualLayout>
              </c:layout>
              <c:showVal val="1"/>
            </c:dLbl>
            <c:showVal val="1"/>
          </c:dLbls>
          <c:cat>
            <c:strRef>
              <c:f>Sheet1!$C$132:$C$135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Sheet1!$E$132:$E$135</c:f>
              <c:numCache>
                <c:formatCode>###0.0%</c:formatCode>
                <c:ptCount val="4"/>
                <c:pt idx="0">
                  <c:v>0</c:v>
                </c:pt>
                <c:pt idx="1">
                  <c:v>0.23076923076923087</c:v>
                </c:pt>
                <c:pt idx="2">
                  <c:v>0.61538461538461564</c:v>
                </c:pt>
                <c:pt idx="3">
                  <c:v>0.15384615384615394</c:v>
                </c:pt>
              </c:numCache>
            </c:numRef>
          </c:val>
        </c:ser>
        <c:ser>
          <c:idx val="2"/>
          <c:order val="2"/>
          <c:tx>
            <c:v>Técnicos</c:v>
          </c:tx>
          <c:dLbls>
            <c:showVal val="1"/>
          </c:dLbls>
          <c:cat>
            <c:strRef>
              <c:f>Sheet1!$C$132:$C$135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Sheet1!$F$132:$F$135</c:f>
              <c:numCache>
                <c:formatCode>###0.0%</c:formatCode>
                <c:ptCount val="4"/>
                <c:pt idx="0">
                  <c:v>2.7027027027027042E-2</c:v>
                </c:pt>
                <c:pt idx="1">
                  <c:v>0.18918918918918926</c:v>
                </c:pt>
                <c:pt idx="2">
                  <c:v>0.67567567567567632</c:v>
                </c:pt>
                <c:pt idx="3">
                  <c:v>0.1081081081081081</c:v>
                </c:pt>
              </c:numCache>
            </c:numRef>
          </c:val>
        </c:ser>
        <c:axId val="35969280"/>
        <c:axId val="35840000"/>
      </c:barChart>
      <c:catAx>
        <c:axId val="35969280"/>
        <c:scaling>
          <c:orientation val="minMax"/>
        </c:scaling>
        <c:axPos val="b"/>
        <c:tickLblPos val="nextTo"/>
        <c:crossAx val="35840000"/>
        <c:crosses val="autoZero"/>
        <c:auto val="1"/>
        <c:lblAlgn val="ctr"/>
        <c:lblOffset val="100"/>
      </c:catAx>
      <c:valAx>
        <c:axId val="35840000"/>
        <c:scaling>
          <c:orientation val="minMax"/>
        </c:scaling>
        <c:axPos val="l"/>
        <c:numFmt formatCode="###0.0%" sourceLinked="1"/>
        <c:tickLblPos val="nextTo"/>
        <c:crossAx val="35969280"/>
        <c:crosses val="autoZero"/>
        <c:crossBetween val="between"/>
      </c:valAx>
    </c:plotArea>
    <c:legend>
      <c:legendPos val="r"/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2035577037625009"/>
          <c:y val="0.13803169043595545"/>
          <c:w val="0.51414568394676352"/>
          <c:h val="0.76791864396019671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22,8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Sheet1!$B$584:$B$587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Sheet1!$E$584:$E$587</c:f>
              <c:numCache>
                <c:formatCode>###0.0</c:formatCode>
                <c:ptCount val="4"/>
                <c:pt idx="0">
                  <c:v>7.1786310517529222</c:v>
                </c:pt>
                <c:pt idx="1">
                  <c:v>22.871452420701168</c:v>
                </c:pt>
                <c:pt idx="2">
                  <c:v>31.38564273789649</c:v>
                </c:pt>
                <c:pt idx="3">
                  <c:v>38.564273789649398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698215593180407"/>
          <c:y val="0.30471167886107892"/>
          <c:w val="0.15802059476657879"/>
          <c:h val="0.40947335216721958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5715251966953167"/>
          <c:y val="0.16538208717549913"/>
          <c:w val="0.51460664724121552"/>
          <c:h val="0.74860200718438896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Sheet1!$B$401:$B$404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Sheet1!$E$401:$E$404</c:f>
              <c:numCache>
                <c:formatCode>###0.0</c:formatCode>
                <c:ptCount val="4"/>
                <c:pt idx="0">
                  <c:v>2.5041736227045082</c:v>
                </c:pt>
                <c:pt idx="1">
                  <c:v>26.043405676126874</c:v>
                </c:pt>
                <c:pt idx="2">
                  <c:v>50.751252086811355</c:v>
                </c:pt>
                <c:pt idx="3">
                  <c:v>20.701168614357265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07690054640398"/>
          <c:y val="0.31773090027034107"/>
          <c:w val="0.1530505448889517"/>
          <c:h val="0.38511461689442061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0.14481321084864393"/>
          <c:y val="0.28009259259259262"/>
          <c:w val="0.36388888888889553"/>
          <c:h val="0.60648148148148162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8.4233486439195079E-2"/>
                  <c:y val="-3.5493219597550661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2.5670056867891512E-2"/>
                  <c:y val="-2.3466025080198308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1.1740157480315139E-2"/>
                  <c:y val="-1.3844415281423288E-2"/>
                </c:manualLayout>
              </c:layout>
              <c:dLblPos val="bestFit"/>
              <c:showVal val="1"/>
            </c:dLbl>
            <c:showVal val="1"/>
            <c:showLeaderLines val="1"/>
          </c:dLbls>
          <c:cat>
            <c:strRef>
              <c:f>Sheet1!$B$103:$B$105</c:f>
              <c:strCache>
                <c:ptCount val="3"/>
                <c:pt idx="0">
                  <c:v>Estudante</c:v>
                </c:pt>
                <c:pt idx="1">
                  <c:v>Professor</c:v>
                </c:pt>
                <c:pt idx="2">
                  <c:v>Servidor técnico administrativo</c:v>
                </c:pt>
              </c:strCache>
            </c:strRef>
          </c:cat>
          <c:val>
            <c:numRef>
              <c:f>Sheet1!$C$103:$C$105</c:f>
              <c:numCache>
                <c:formatCode>###0</c:formatCode>
                <c:ptCount val="3"/>
                <c:pt idx="0">
                  <c:v>523</c:v>
                </c:pt>
                <c:pt idx="1">
                  <c:v>39</c:v>
                </c:pt>
                <c:pt idx="2">
                  <c:v>37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69806584798077"/>
          <c:y val="0.41607170353391532"/>
          <c:w val="0.29499709980544975"/>
          <c:h val="0.2854358774950933"/>
        </c:manualLayout>
      </c:layout>
    </c:legend>
    <c:plotVisOnly val="1"/>
    <c:dispBlanksAs val="zero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304939025979282"/>
          <c:y val="0.13418526218743543"/>
          <c:w val="0.50305830216395708"/>
          <c:h val="0.76747210671884714"/>
        </c:manualLayout>
      </c:layout>
      <c:pie3DChart>
        <c:varyColors val="1"/>
        <c:ser>
          <c:idx val="0"/>
          <c:order val="0"/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54,0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Sheet1!$B$424:$B$427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Sheet1!$E$424:$E$427</c:f>
              <c:numCache>
                <c:formatCode>###0.0</c:formatCode>
                <c:ptCount val="4"/>
                <c:pt idx="0">
                  <c:v>2.5041736227045082</c:v>
                </c:pt>
                <c:pt idx="1">
                  <c:v>14.023372287145246</c:v>
                </c:pt>
                <c:pt idx="2">
                  <c:v>53.923205342237061</c:v>
                </c:pt>
                <c:pt idx="3">
                  <c:v>29.549248747913186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654674857800458"/>
          <c:y val="0.31777879169880929"/>
          <c:w val="0.22724429795866324"/>
          <c:h val="0.38833750399819444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2054802552802775"/>
          <c:y val="0.17628664019410034"/>
          <c:w val="0.49228249330321455"/>
          <c:h val="0.72992203375252263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Sheet1!$B$447:$B$450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Sheet1!$E$447:$E$450</c:f>
              <c:numCache>
                <c:formatCode>###0.0</c:formatCode>
                <c:ptCount val="4"/>
                <c:pt idx="0">
                  <c:v>6.0100166944908189</c:v>
                </c:pt>
                <c:pt idx="1">
                  <c:v>21.702838063439067</c:v>
                </c:pt>
                <c:pt idx="2">
                  <c:v>50.584307178631036</c:v>
                </c:pt>
                <c:pt idx="3">
                  <c:v>21.702838063439064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141888555592571"/>
          <c:y val="0.33783387867297915"/>
          <c:w val="0.20195271513041771"/>
          <c:h val="0.42105088681902825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2387149533890174"/>
          <c:y val="0.14634529855105716"/>
          <c:w val="0.50362633318520167"/>
          <c:h val="0.75542783381884304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Sheet1!$B$470:$B$473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Sheet1!$E$470:$E$473</c:f>
              <c:numCache>
                <c:formatCode>###0.0</c:formatCode>
                <c:ptCount val="4"/>
                <c:pt idx="0">
                  <c:v>4.6744574290484113</c:v>
                </c:pt>
                <c:pt idx="1">
                  <c:v>18.196994991652762</c:v>
                </c:pt>
                <c:pt idx="2">
                  <c:v>47.746243739565955</c:v>
                </c:pt>
                <c:pt idx="3">
                  <c:v>29.382303839732874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531476931856054"/>
          <c:y val="0.32062021357325765"/>
          <c:w val="0.20453835306178136"/>
          <c:h val="0.40957784351644588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2387149533890174"/>
          <c:y val="0.12899978326634026"/>
          <c:w val="0.51565151220571626"/>
          <c:h val="0.77669603195273385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Sheet1!$B$493:$B$496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Sheet1!$E$493:$E$496</c:f>
              <c:numCache>
                <c:formatCode>###0.0</c:formatCode>
                <c:ptCount val="4"/>
                <c:pt idx="0">
                  <c:v>4.1736227045075145</c:v>
                </c:pt>
                <c:pt idx="1">
                  <c:v>33.889816360600996</c:v>
                </c:pt>
                <c:pt idx="2">
                  <c:v>36.393989983305495</c:v>
                </c:pt>
                <c:pt idx="3">
                  <c:v>25.542570951585969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531476931856054"/>
          <c:y val="0.34384931728897167"/>
          <c:w val="0.20453835306178136"/>
          <c:h val="0.41060556113073082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6697003870260158"/>
          <c:y val="0.16499779784950208"/>
          <c:w val="0.49719930604819179"/>
          <c:h val="0.74321726117043707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Sheet1!$B$515:$B$518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Sheet1!$E$515:$E$518</c:f>
              <c:numCache>
                <c:formatCode>###0.0</c:formatCode>
                <c:ptCount val="4"/>
                <c:pt idx="0">
                  <c:v>16.694490818030051</c:v>
                </c:pt>
                <c:pt idx="1">
                  <c:v>44.908180300500845</c:v>
                </c:pt>
                <c:pt idx="2">
                  <c:v>24.20701168614357</c:v>
                </c:pt>
                <c:pt idx="3">
                  <c:v>14.190317195325541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1512543563488"/>
          <c:y val="0.33305393308690784"/>
          <c:w val="0.20658150572785372"/>
          <c:h val="0.38074836222262803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4149138852296847"/>
          <c:y val="0.12548903296459121"/>
          <c:w val="0.50483858275006344"/>
          <c:h val="0.7773669989048837"/>
        </c:manualLayout>
      </c:layout>
      <c:pie3DChart>
        <c:varyColors val="1"/>
        <c:ser>
          <c:idx val="0"/>
          <c:order val="0"/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29,8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Sheet1!$B$538:$B$541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Sheet1!$E$538:$E$541</c:f>
              <c:numCache>
                <c:formatCode>###0.0</c:formatCode>
                <c:ptCount val="4"/>
                <c:pt idx="0">
                  <c:v>11.185308848080133</c:v>
                </c:pt>
                <c:pt idx="1">
                  <c:v>35.058430717863104</c:v>
                </c:pt>
                <c:pt idx="2">
                  <c:v>29.883138564273789</c:v>
                </c:pt>
                <c:pt idx="3">
                  <c:v>23.87312186978297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963671364557423"/>
          <c:y val="0.320458937102227"/>
          <c:w val="0.21637790906830459"/>
          <c:h val="0.39372609392607294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view3D>
      <c:rAngAx val="1"/>
    </c:view3D>
    <c:plotArea>
      <c:layout>
        <c:manualLayout>
          <c:layoutTarget val="inner"/>
          <c:xMode val="edge"/>
          <c:yMode val="edge"/>
          <c:x val="7.8089481239087724E-2"/>
          <c:y val="0.17747443108073202"/>
          <c:w val="0.67886726280427512"/>
          <c:h val="0.75232926653399956"/>
        </c:manualLayout>
      </c:layout>
      <c:bar3DChart>
        <c:barDir val="col"/>
        <c:grouping val="clustered"/>
        <c:ser>
          <c:idx val="0"/>
          <c:order val="0"/>
          <c:tx>
            <c:v>Estudantes</c:v>
          </c:tx>
          <c:dLbls>
            <c:dLbl>
              <c:idx val="2"/>
              <c:layout>
                <c:manualLayout>
                  <c:x val="-4.1279669762641765E-3"/>
                  <c:y val="-2.6272577996716159E-2"/>
                </c:manualLayout>
              </c:layout>
              <c:showVal val="1"/>
            </c:dLbl>
            <c:showVal val="1"/>
          </c:dLbls>
          <c:cat>
            <c:strRef>
              <c:f>(Sheet1!$B$338,Sheet1!$B$340,Sheet1!$B$342,Sheet1!$B$344)</c:f>
              <c:strCache>
                <c:ptCount val="4"/>
                <c:pt idx="0">
                  <c:v>Sim</c:v>
                </c:pt>
                <c:pt idx="1">
                  <c:v>Não</c:v>
                </c:pt>
                <c:pt idx="2">
                  <c:v>NS</c:v>
                </c:pt>
                <c:pt idx="3">
                  <c:v>NR</c:v>
                </c:pt>
              </c:strCache>
            </c:strRef>
          </c:cat>
          <c:val>
            <c:numRef>
              <c:f>(Sheet1!$D$339,Sheet1!$D$341,Sheet1!$D$343,Sheet1!$D$345)</c:f>
              <c:numCache>
                <c:formatCode>###0.0%</c:formatCode>
                <c:ptCount val="4"/>
                <c:pt idx="0">
                  <c:v>0.41491395793499325</c:v>
                </c:pt>
                <c:pt idx="1">
                  <c:v>0.45315487571701935</c:v>
                </c:pt>
                <c:pt idx="2">
                  <c:v>0.12810707456978968</c:v>
                </c:pt>
                <c:pt idx="3" formatCode="####.0%">
                  <c:v>3.8240917782027244E-3</c:v>
                </c:pt>
              </c:numCache>
            </c:numRef>
          </c:val>
        </c:ser>
        <c:ser>
          <c:idx val="1"/>
          <c:order val="1"/>
          <c:tx>
            <c:v>Professores</c:v>
          </c:tx>
          <c:dLbls>
            <c:showVal val="1"/>
          </c:dLbls>
          <c:cat>
            <c:strRef>
              <c:f>(Sheet1!$B$338,Sheet1!$B$340,Sheet1!$B$342,Sheet1!$B$344)</c:f>
              <c:strCache>
                <c:ptCount val="4"/>
                <c:pt idx="0">
                  <c:v>Sim</c:v>
                </c:pt>
                <c:pt idx="1">
                  <c:v>Não</c:v>
                </c:pt>
                <c:pt idx="2">
                  <c:v>NS</c:v>
                </c:pt>
                <c:pt idx="3">
                  <c:v>NR</c:v>
                </c:pt>
              </c:strCache>
            </c:strRef>
          </c:cat>
          <c:val>
            <c:numRef>
              <c:f>(Sheet1!$E$339,Sheet1!$E$341,Sheet1!$E$343,Sheet1!$E$345)</c:f>
              <c:numCache>
                <c:formatCode>###0.0%</c:formatCode>
                <c:ptCount val="4"/>
                <c:pt idx="0">
                  <c:v>0.53846153846153844</c:v>
                </c:pt>
                <c:pt idx="1">
                  <c:v>0.30769230769230782</c:v>
                </c:pt>
                <c:pt idx="2">
                  <c:v>0.12820512820512819</c:v>
                </c:pt>
                <c:pt idx="3">
                  <c:v>2.5641025641025876E-2</c:v>
                </c:pt>
              </c:numCache>
            </c:numRef>
          </c:val>
        </c:ser>
        <c:ser>
          <c:idx val="2"/>
          <c:order val="2"/>
          <c:tx>
            <c:v>Técnicos</c:v>
          </c:tx>
          <c:dLbls>
            <c:showVal val="1"/>
          </c:dLbls>
          <c:cat>
            <c:strRef>
              <c:f>(Sheet1!$B$338,Sheet1!$B$340,Sheet1!$B$342,Sheet1!$B$344)</c:f>
              <c:strCache>
                <c:ptCount val="4"/>
                <c:pt idx="0">
                  <c:v>Sim</c:v>
                </c:pt>
                <c:pt idx="1">
                  <c:v>Não</c:v>
                </c:pt>
                <c:pt idx="2">
                  <c:v>NS</c:v>
                </c:pt>
                <c:pt idx="3">
                  <c:v>NR</c:v>
                </c:pt>
              </c:strCache>
            </c:strRef>
          </c:cat>
          <c:val>
            <c:numRef>
              <c:f>(Sheet1!$F$339,Sheet1!$F$341,Sheet1!$F$343,Sheet1!$F$345)</c:f>
              <c:numCache>
                <c:formatCode>###0.0%</c:formatCode>
                <c:ptCount val="4"/>
                <c:pt idx="0">
                  <c:v>0.37837837837838251</c:v>
                </c:pt>
                <c:pt idx="1">
                  <c:v>0.37837837837838251</c:v>
                </c:pt>
                <c:pt idx="2">
                  <c:v>0.1891891891891905</c:v>
                </c:pt>
                <c:pt idx="3">
                  <c:v>5.4054054054054113E-2</c:v>
                </c:pt>
              </c:numCache>
            </c:numRef>
          </c:val>
        </c:ser>
        <c:shape val="cylinder"/>
        <c:axId val="36512512"/>
        <c:axId val="36514048"/>
        <c:axId val="0"/>
      </c:bar3DChart>
      <c:catAx>
        <c:axId val="36512512"/>
        <c:scaling>
          <c:orientation val="minMax"/>
        </c:scaling>
        <c:axPos val="b"/>
        <c:tickLblPos val="nextTo"/>
        <c:crossAx val="36514048"/>
        <c:crosses val="autoZero"/>
        <c:auto val="1"/>
        <c:lblAlgn val="ctr"/>
        <c:lblOffset val="100"/>
      </c:catAx>
      <c:valAx>
        <c:axId val="36514048"/>
        <c:scaling>
          <c:orientation val="minMax"/>
        </c:scaling>
        <c:axPos val="l"/>
        <c:numFmt formatCode="###0.0%" sourceLinked="1"/>
        <c:tickLblPos val="nextTo"/>
        <c:crossAx val="3651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14713312351706"/>
          <c:y val="0.35018499610625897"/>
          <c:w val="0.15918233939007956"/>
          <c:h val="0.29508126443495641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5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4.9271888822662077E-2"/>
          <c:y val="0.18599439274636478"/>
          <c:w val="0.85245453880017985"/>
          <c:h val="0.67744631352899842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4528552456839307E-2"/>
                  <c:y val="-3.0303030303030311E-2"/>
                </c:manualLayout>
              </c:layout>
              <c:showVal val="1"/>
            </c:dLbl>
            <c:dLbl>
              <c:idx val="1"/>
              <c:layout>
                <c:manualLayout>
                  <c:x val="2.3904382470119782E-2"/>
                  <c:y val="-3.4090909090909088E-2"/>
                </c:manualLayout>
              </c:layout>
              <c:showVal val="1"/>
            </c:dLbl>
            <c:dLbl>
              <c:idx val="2"/>
              <c:layout>
                <c:manualLayout>
                  <c:x val="2.3904382470119862E-2"/>
                  <c:y val="-6.0606060606060622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Sheet1!$B$724:$B$726</c:f>
              <c:strCache>
                <c:ptCount val="3"/>
                <c:pt idx="0">
                  <c:v>Sim</c:v>
                </c:pt>
                <c:pt idx="1">
                  <c:v>Tanto faz</c:v>
                </c:pt>
                <c:pt idx="2">
                  <c:v>Não</c:v>
                </c:pt>
              </c:strCache>
            </c:strRef>
          </c:cat>
          <c:val>
            <c:numRef>
              <c:f>Sheet1!$E$724:$E$726</c:f>
              <c:numCache>
                <c:formatCode>####.0</c:formatCode>
                <c:ptCount val="3"/>
                <c:pt idx="0" formatCode="###0.0">
                  <c:v>0.99159663865546188</c:v>
                </c:pt>
                <c:pt idx="1">
                  <c:v>3.3613445378151488E-3</c:v>
                </c:pt>
                <c:pt idx="2">
                  <c:v>5.0420168067226885E-3</c:v>
                </c:pt>
              </c:numCache>
            </c:numRef>
          </c:val>
        </c:ser>
        <c:shape val="cylinder"/>
        <c:axId val="36562048"/>
        <c:axId val="36563584"/>
        <c:axId val="0"/>
      </c:bar3DChart>
      <c:catAx>
        <c:axId val="36562048"/>
        <c:scaling>
          <c:orientation val="minMax"/>
        </c:scaling>
        <c:axPos val="b"/>
        <c:numFmt formatCode="General" sourceLinked="1"/>
        <c:tickLblPos val="nextTo"/>
        <c:crossAx val="36563584"/>
        <c:crosses val="autoZero"/>
        <c:auto val="1"/>
        <c:lblAlgn val="ctr"/>
        <c:lblOffset val="100"/>
      </c:catAx>
      <c:valAx>
        <c:axId val="36563584"/>
        <c:scaling>
          <c:orientation val="minMax"/>
        </c:scaling>
        <c:delete val="1"/>
        <c:axPos val="l"/>
        <c:numFmt formatCode="###0.0" sourceLinked="1"/>
        <c:tickLblPos val="none"/>
        <c:crossAx val="36562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6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398358908208152"/>
          <c:y val="0.18982128592844141"/>
          <c:w val="0.63572169519765664"/>
          <c:h val="0.72062859256265632"/>
        </c:manualLayout>
      </c:layout>
      <c:bar3DChart>
        <c:barDir val="col"/>
        <c:grouping val="clustered"/>
        <c:ser>
          <c:idx val="0"/>
          <c:order val="0"/>
          <c:tx>
            <c:v>Estudantes</c:v>
          </c:tx>
          <c:dLbls>
            <c:dLbl>
              <c:idx val="0"/>
              <c:layout>
                <c:manualLayout>
                  <c:x val="-2.2753128555176531E-2"/>
                  <c:y val="-7.149238380939631E-3"/>
                </c:manualLayout>
              </c:layout>
              <c:showVal val="1"/>
            </c:dLbl>
            <c:showVal val="1"/>
          </c:dLbls>
          <c:cat>
            <c:strRef>
              <c:f>(Sheet1!$B$173,Sheet1!$B$175,Sheet1!$B$177)</c:f>
              <c:strCache>
                <c:ptCount val="3"/>
                <c:pt idx="0">
                  <c:v>Sim</c:v>
                </c:pt>
                <c:pt idx="1">
                  <c:v>Tanto faz</c:v>
                </c:pt>
                <c:pt idx="2">
                  <c:v>Não</c:v>
                </c:pt>
              </c:strCache>
            </c:strRef>
          </c:cat>
          <c:val>
            <c:numRef>
              <c:f>(Sheet1!$D$174,Sheet1!$D$176,Sheet1!$D$178)</c:f>
              <c:numCache>
                <c:formatCode>####.0%</c:formatCode>
                <c:ptCount val="3"/>
                <c:pt idx="0" formatCode="###0.0%">
                  <c:v>0.99229287090558771</c:v>
                </c:pt>
                <c:pt idx="1">
                  <c:v>3.8535645472061964E-3</c:v>
                </c:pt>
                <c:pt idx="2">
                  <c:v>3.8535645472061964E-3</c:v>
                </c:pt>
              </c:numCache>
            </c:numRef>
          </c:val>
        </c:ser>
        <c:ser>
          <c:idx val="1"/>
          <c:order val="1"/>
          <c:tx>
            <c:v>Professores</c:v>
          </c:tx>
          <c:dLbls>
            <c:dLbl>
              <c:idx val="0"/>
              <c:layout>
                <c:manualLayout>
                  <c:x val="2.2753128555176557E-3"/>
                  <c:y val="-3.2171572714228353E-2"/>
                </c:manualLayout>
              </c:layout>
              <c:showVal val="1"/>
            </c:dLbl>
            <c:showVal val="1"/>
          </c:dLbls>
          <c:cat>
            <c:strRef>
              <c:f>(Sheet1!$B$173,Sheet1!$B$175,Sheet1!$B$177)</c:f>
              <c:strCache>
                <c:ptCount val="3"/>
                <c:pt idx="0">
                  <c:v>Sim</c:v>
                </c:pt>
                <c:pt idx="1">
                  <c:v>Tanto faz</c:v>
                </c:pt>
                <c:pt idx="2">
                  <c:v>Não</c:v>
                </c:pt>
              </c:strCache>
            </c:strRef>
          </c:cat>
          <c:val>
            <c:numRef>
              <c:f>(Sheet1!$E$174,Sheet1!$E$176,Sheet1!$E$178)</c:f>
              <c:numCache>
                <c:formatCode>###0.0%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v>Técnicos</c:v>
          </c:tx>
          <c:dLbls>
            <c:dLbl>
              <c:idx val="0"/>
              <c:layout>
                <c:manualLayout>
                  <c:x val="2.04778156996589E-2"/>
                  <c:y val="-1.7873095952348917E-2"/>
                </c:manualLayout>
              </c:layout>
              <c:showVal val="1"/>
            </c:dLbl>
            <c:showVal val="1"/>
          </c:dLbls>
          <c:cat>
            <c:strRef>
              <c:f>(Sheet1!$B$173,Sheet1!$B$175,Sheet1!$B$177)</c:f>
              <c:strCache>
                <c:ptCount val="3"/>
                <c:pt idx="0">
                  <c:v>Sim</c:v>
                </c:pt>
                <c:pt idx="1">
                  <c:v>Tanto faz</c:v>
                </c:pt>
                <c:pt idx="2">
                  <c:v>Não</c:v>
                </c:pt>
              </c:strCache>
            </c:strRef>
          </c:cat>
          <c:val>
            <c:numRef>
              <c:f>(Sheet1!$F$174,Sheet1!$F$176,Sheet1!$F$178)</c:f>
              <c:numCache>
                <c:formatCode>###0.0%</c:formatCode>
                <c:ptCount val="3"/>
                <c:pt idx="0">
                  <c:v>0.97297297297297303</c:v>
                </c:pt>
                <c:pt idx="1">
                  <c:v>0</c:v>
                </c:pt>
                <c:pt idx="2">
                  <c:v>2.7027027027027233E-2</c:v>
                </c:pt>
              </c:numCache>
            </c:numRef>
          </c:val>
        </c:ser>
        <c:shape val="box"/>
        <c:axId val="36103296"/>
        <c:axId val="36104832"/>
        <c:axId val="0"/>
      </c:bar3DChart>
      <c:catAx>
        <c:axId val="36103296"/>
        <c:scaling>
          <c:orientation val="minMax"/>
        </c:scaling>
        <c:axPos val="b"/>
        <c:numFmt formatCode="General" sourceLinked="1"/>
        <c:tickLblPos val="nextTo"/>
        <c:crossAx val="36104832"/>
        <c:crosses val="autoZero"/>
        <c:auto val="1"/>
        <c:lblAlgn val="ctr"/>
        <c:lblOffset val="100"/>
      </c:catAx>
      <c:valAx>
        <c:axId val="36104832"/>
        <c:scaling>
          <c:orientation val="minMax"/>
        </c:scaling>
        <c:axPos val="l"/>
        <c:numFmt formatCode="###0.0%" sourceLinked="1"/>
        <c:tickLblPos val="nextTo"/>
        <c:crossAx val="36103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779446937733466"/>
          <c:y val="0.43137395258747946"/>
          <c:w val="0.14652907294438022"/>
          <c:h val="0.19391862113492586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1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2.9216467463479667E-2"/>
          <c:y val="0.16557734204793151"/>
          <c:w val="0.86454183266933204"/>
          <c:h val="0.61890347039954074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4.1666666666666664E-2"/>
                  <c:y val="-7.4074074074074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3,4%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333333333333334E-2"/>
                  <c:y val="-7.4074074074074153E-2"/>
                </c:manualLayout>
              </c:layout>
              <c:showVal val="1"/>
            </c:dLbl>
            <c:dLbl>
              <c:idx val="2"/>
              <c:layout>
                <c:manualLayout>
                  <c:x val="3.333333333333334E-2"/>
                  <c:y val="-5.0925925925925923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Sheet1!$B$740:$B$742</c:f>
              <c:strCache>
                <c:ptCount val="3"/>
                <c:pt idx="0">
                  <c:v>Ensino e Pesquisa</c:v>
                </c:pt>
                <c:pt idx="1">
                  <c:v>Atendimento comunitário e assistencial</c:v>
                </c:pt>
                <c:pt idx="2">
                  <c:v>Ambos</c:v>
                </c:pt>
              </c:strCache>
            </c:strRef>
          </c:cat>
          <c:val>
            <c:numRef>
              <c:f>Sheet1!$E$740:$E$742</c:f>
              <c:numCache>
                <c:formatCode>###0.0</c:formatCode>
                <c:ptCount val="3"/>
                <c:pt idx="0">
                  <c:v>3.3444816053511711E-2</c:v>
                </c:pt>
                <c:pt idx="1">
                  <c:v>4.0133779264213999E-2</c:v>
                </c:pt>
                <c:pt idx="2">
                  <c:v>0.92642140468227463</c:v>
                </c:pt>
              </c:numCache>
            </c:numRef>
          </c:val>
        </c:ser>
        <c:shape val="box"/>
        <c:axId val="36689024"/>
        <c:axId val="36690560"/>
        <c:axId val="0"/>
      </c:bar3DChart>
      <c:catAx>
        <c:axId val="36689024"/>
        <c:scaling>
          <c:orientation val="minMax"/>
        </c:scaling>
        <c:axPos val="b"/>
        <c:numFmt formatCode="General" sourceLinked="1"/>
        <c:tickLblPos val="nextTo"/>
        <c:crossAx val="36690560"/>
        <c:crosses val="autoZero"/>
        <c:auto val="1"/>
        <c:lblAlgn val="ctr"/>
        <c:lblOffset val="100"/>
      </c:catAx>
      <c:valAx>
        <c:axId val="36690560"/>
        <c:scaling>
          <c:orientation val="minMax"/>
        </c:scaling>
        <c:delete val="1"/>
        <c:axPos val="l"/>
        <c:numFmt formatCode="###0.0" sourceLinked="1"/>
        <c:tickLblPos val="none"/>
        <c:crossAx val="36689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9.7222222222222224E-2"/>
          <c:y val="0.22453703703703848"/>
          <c:w val="0.39722222222222575"/>
          <c:h val="0.66203703703703765"/>
        </c:manualLayout>
      </c:layout>
      <c:pieChart>
        <c:varyColors val="1"/>
        <c:ser>
          <c:idx val="0"/>
          <c:order val="0"/>
          <c:explosion val="23"/>
          <c:dLbls>
            <c:dLbl>
              <c:idx val="0"/>
              <c:layout>
                <c:manualLayout>
                  <c:x val="6.7858705161854766E-3"/>
                  <c:y val="2.9957713619130952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6.3790463692039124E-3"/>
                  <c:y val="8.7459900845727623E-3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1.0949475065616988E-2"/>
                  <c:y val="2.7845581802274852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3.4976377952756002E-2"/>
                  <c:y val="8.7751531058617698E-3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-1.8616688538932641E-2"/>
                  <c:y val="-2.5124307378244396E-2"/>
                </c:manualLayout>
              </c:layout>
              <c:showPercent val="1"/>
            </c:dLbl>
            <c:dLbl>
              <c:idx val="5"/>
              <c:layout>
                <c:manualLayout>
                  <c:x val="4.2104111986001932E-2"/>
                  <c:y val="-7.3363954505686932E-2"/>
                </c:manualLayout>
              </c:layout>
              <c:dLblPos val="bestFit"/>
              <c:showPercent val="1"/>
            </c:dLbl>
            <c:numFmt formatCode="0.0%" sourceLinked="0"/>
            <c:showPercent val="1"/>
            <c:showLeaderLines val="1"/>
          </c:dLbls>
          <c:cat>
            <c:strRef>
              <c:f>Sheet1!$B$262:$B$268</c:f>
              <c:strCache>
                <c:ptCount val="7"/>
                <c:pt idx="0">
                  <c:v>Sisu</c:v>
                </c:pt>
                <c:pt idx="1">
                  <c:v>PAVE</c:v>
                </c:pt>
                <c:pt idx="2">
                  <c:v>Vestibular tradicional</c:v>
                </c:pt>
                <c:pt idx="3">
                  <c:v>Concurso público</c:v>
                </c:pt>
                <c:pt idx="4">
                  <c:v>Transferência</c:v>
                </c:pt>
                <c:pt idx="5">
                  <c:v>Seleção de Pós-Graduação</c:v>
                </c:pt>
                <c:pt idx="6">
                  <c:v>Outro</c:v>
                </c:pt>
              </c:strCache>
            </c:strRef>
          </c:cat>
          <c:val>
            <c:numRef>
              <c:f>Sheet1!$E$262:$E$268</c:f>
              <c:numCache>
                <c:formatCode>###0.0</c:formatCode>
                <c:ptCount val="7"/>
                <c:pt idx="0">
                  <c:v>66.444073455759593</c:v>
                </c:pt>
                <c:pt idx="1">
                  <c:v>6.010016694490818</c:v>
                </c:pt>
                <c:pt idx="2">
                  <c:v>10.684474123539232</c:v>
                </c:pt>
                <c:pt idx="3">
                  <c:v>12.186978297161936</c:v>
                </c:pt>
                <c:pt idx="4">
                  <c:v>2.0033388981636082</c:v>
                </c:pt>
                <c:pt idx="5">
                  <c:v>2.0033388981636082</c:v>
                </c:pt>
                <c:pt idx="6" formatCode="####.0">
                  <c:v>0.66777963272121088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611111111111058"/>
          <c:y val="0.22550816564596091"/>
          <c:w val="0.34166666666666939"/>
          <c:h val="0.58602034120734181"/>
        </c:manualLayout>
      </c:layout>
    </c:legend>
    <c:plotVisOnly val="1"/>
    <c:dispBlanksAs val="zero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Qual seria o Objetivo desse Hospital</a:t>
            </a:r>
          </a:p>
        </c:rich>
      </c:tx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v>Estudantes</c:v>
          </c:tx>
          <c:cat>
            <c:strRef>
              <c:f>(Sheet1!$B$192,Sheet1!$B$194,Sheet1!$B$196)</c:f>
              <c:strCache>
                <c:ptCount val="3"/>
                <c:pt idx="0">
                  <c:v>Ensino e Pesquisa</c:v>
                </c:pt>
                <c:pt idx="1">
                  <c:v>Atendimento comunitário e assistencial</c:v>
                </c:pt>
                <c:pt idx="2">
                  <c:v>Ambos</c:v>
                </c:pt>
              </c:strCache>
            </c:strRef>
          </c:cat>
          <c:val>
            <c:numRef>
              <c:f>(Sheet1!$D$193,Sheet1!$D$195,Sheet1!$D$197)</c:f>
              <c:numCache>
                <c:formatCode>###0.0%</c:formatCode>
                <c:ptCount val="3"/>
                <c:pt idx="0">
                  <c:v>3.2567049808429296E-2</c:v>
                </c:pt>
                <c:pt idx="1">
                  <c:v>3.8314176245210725E-2</c:v>
                </c:pt>
                <c:pt idx="2">
                  <c:v>0.92911877394635956</c:v>
                </c:pt>
              </c:numCache>
            </c:numRef>
          </c:val>
        </c:ser>
        <c:ser>
          <c:idx val="1"/>
          <c:order val="1"/>
          <c:tx>
            <c:v>Professores</c:v>
          </c:tx>
          <c:cat>
            <c:strRef>
              <c:f>(Sheet1!$B$192,Sheet1!$B$194,Sheet1!$B$196)</c:f>
              <c:strCache>
                <c:ptCount val="3"/>
                <c:pt idx="0">
                  <c:v>Ensino e Pesquisa</c:v>
                </c:pt>
                <c:pt idx="1">
                  <c:v>Atendimento comunitário e assistencial</c:v>
                </c:pt>
                <c:pt idx="2">
                  <c:v>Ambos</c:v>
                </c:pt>
              </c:strCache>
            </c:strRef>
          </c:cat>
          <c:val>
            <c:numRef>
              <c:f>(Sheet1!$E$193,Sheet1!$E$195,Sheet1!$E$197)</c:f>
              <c:numCache>
                <c:formatCode>###0.0%</c:formatCode>
                <c:ptCount val="3"/>
                <c:pt idx="0">
                  <c:v>7.6923076923076927E-2</c:v>
                </c:pt>
                <c:pt idx="1">
                  <c:v>2.5641025641025838E-2</c:v>
                </c:pt>
                <c:pt idx="2">
                  <c:v>0.89743589743590002</c:v>
                </c:pt>
              </c:numCache>
            </c:numRef>
          </c:val>
        </c:ser>
        <c:ser>
          <c:idx val="2"/>
          <c:order val="2"/>
          <c:tx>
            <c:v>Técnicos</c:v>
          </c:tx>
          <c:cat>
            <c:strRef>
              <c:f>(Sheet1!$B$192,Sheet1!$B$194,Sheet1!$B$196)</c:f>
              <c:strCache>
                <c:ptCount val="3"/>
                <c:pt idx="0">
                  <c:v>Ensino e Pesquisa</c:v>
                </c:pt>
                <c:pt idx="1">
                  <c:v>Atendimento comunitário e assistencial</c:v>
                </c:pt>
                <c:pt idx="2">
                  <c:v>Ambos</c:v>
                </c:pt>
              </c:strCache>
            </c:strRef>
          </c:cat>
          <c:val>
            <c:numRef>
              <c:f>(Sheet1!$F$193,Sheet1!$F$195,Sheet1!$F$197)</c:f>
              <c:numCache>
                <c:formatCode>###0.0%</c:formatCode>
                <c:ptCount val="3"/>
                <c:pt idx="0">
                  <c:v>0</c:v>
                </c:pt>
                <c:pt idx="1">
                  <c:v>8.1081081081081086E-2</c:v>
                </c:pt>
                <c:pt idx="2">
                  <c:v>0.91891891891891897</c:v>
                </c:pt>
              </c:numCache>
            </c:numRef>
          </c:val>
        </c:ser>
        <c:dLbls>
          <c:showVal val="1"/>
        </c:dLbls>
        <c:shape val="cone"/>
        <c:axId val="36701312"/>
        <c:axId val="36702848"/>
        <c:axId val="0"/>
      </c:bar3DChart>
      <c:catAx>
        <c:axId val="36701312"/>
        <c:scaling>
          <c:orientation val="minMax"/>
        </c:scaling>
        <c:axPos val="b"/>
        <c:numFmt formatCode="General" sourceLinked="1"/>
        <c:majorTickMark val="none"/>
        <c:tickLblPos val="nextTo"/>
        <c:crossAx val="36702848"/>
        <c:crosses val="autoZero"/>
        <c:auto val="1"/>
        <c:lblAlgn val="ctr"/>
        <c:lblOffset val="100"/>
      </c:catAx>
      <c:valAx>
        <c:axId val="36702848"/>
        <c:scaling>
          <c:orientation val="minMax"/>
        </c:scaling>
        <c:delete val="1"/>
        <c:axPos val="l"/>
        <c:numFmt formatCode="###0.0%" sourceLinked="1"/>
        <c:tickLblPos val="none"/>
        <c:crossAx val="36701312"/>
        <c:crosses val="autoZero"/>
        <c:crossBetween val="between"/>
      </c:valAx>
      <c:spPr>
        <a:noFill/>
        <a:ln w="25400">
          <a:noFill/>
        </a:ln>
      </c:spPr>
    </c:plotArea>
    <c:legend>
      <c:legendPos val="t"/>
    </c:legend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9"/>
  <c:chart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985507246376812E-2"/>
          <c:y val="9.9616858237548067E-2"/>
          <c:w val="0.88405797101449279"/>
          <c:h val="0.71087489063867937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5000000000000046E-2"/>
                  <c:y val="-5.5555555555555455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5.0925925925925923E-2"/>
                </c:manualLayout>
              </c:layout>
              <c:showVal val="1"/>
            </c:dLbl>
            <c:dLbl>
              <c:idx val="2"/>
              <c:layout>
                <c:manualLayout>
                  <c:x val="2.2222222222222251E-2"/>
                  <c:y val="-2.3148148148148147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Sheet1!$B$783:$B$785</c:f>
              <c:strCache>
                <c:ptCount val="3"/>
                <c:pt idx="0">
                  <c:v>O Conselho Universitário - CONSUN</c:v>
                </c:pt>
                <c:pt idx="1">
                  <c:v>O Reitor</c:v>
                </c:pt>
                <c:pt idx="2">
                  <c:v>A comunidade universitária</c:v>
                </c:pt>
              </c:strCache>
            </c:strRef>
          </c:cat>
          <c:val>
            <c:numRef>
              <c:f>Sheet1!$E$783:$E$785</c:f>
              <c:numCache>
                <c:formatCode>###0.0</c:formatCode>
                <c:ptCount val="3"/>
                <c:pt idx="0">
                  <c:v>0.24828767123287701</c:v>
                </c:pt>
                <c:pt idx="1">
                  <c:v>7.0205479452054798E-2</c:v>
                </c:pt>
                <c:pt idx="2">
                  <c:v>0.68150684931506456</c:v>
                </c:pt>
              </c:numCache>
            </c:numRef>
          </c:val>
        </c:ser>
        <c:shape val="cylinder"/>
        <c:axId val="36750080"/>
        <c:axId val="36751616"/>
        <c:axId val="0"/>
      </c:bar3DChart>
      <c:catAx>
        <c:axId val="36750080"/>
        <c:scaling>
          <c:orientation val="minMax"/>
        </c:scaling>
        <c:axPos val="b"/>
        <c:numFmt formatCode="General" sourceLinked="1"/>
        <c:tickLblPos val="nextTo"/>
        <c:crossAx val="36751616"/>
        <c:crosses val="autoZero"/>
        <c:auto val="1"/>
        <c:lblAlgn val="ctr"/>
        <c:lblOffset val="100"/>
      </c:catAx>
      <c:valAx>
        <c:axId val="36751616"/>
        <c:scaling>
          <c:orientation val="minMax"/>
        </c:scaling>
        <c:delete val="1"/>
        <c:axPos val="l"/>
        <c:numFmt formatCode="###0.0" sourceLinked="1"/>
        <c:tickLblPos val="none"/>
        <c:crossAx val="36750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7"/>
  <c:chart>
    <c:plotArea>
      <c:layout>
        <c:manualLayout>
          <c:layoutTarget val="inner"/>
          <c:xMode val="edge"/>
          <c:yMode val="edge"/>
          <c:x val="0.32144372992072701"/>
          <c:y val="0.22442786678300011"/>
          <c:w val="0.61811308718792957"/>
          <c:h val="0.6429211159941931"/>
        </c:manualLayout>
      </c:layout>
      <c:barChart>
        <c:barDir val="bar"/>
        <c:grouping val="clustered"/>
        <c:ser>
          <c:idx val="0"/>
          <c:order val="0"/>
          <c:dLbls>
            <c:numFmt formatCode="0%" sourceLinked="0"/>
            <c:showVal val="1"/>
          </c:dLbls>
          <c:cat>
            <c:strRef>
              <c:f>Sheet1!$B$796:$B$801</c:f>
              <c:strCache>
                <c:ptCount val="6"/>
                <c:pt idx="0">
                  <c:v>Como ocorre atualmente</c:v>
                </c:pt>
                <c:pt idx="1">
                  <c:v>Através de eleições diretas</c:v>
                </c:pt>
                <c:pt idx="2">
                  <c:v>Através de eleições proporcionais</c:v>
                </c:pt>
                <c:pt idx="3">
                  <c:v>Através de eleições nas unidades acadêmicas</c:v>
                </c:pt>
                <c:pt idx="4">
                  <c:v>NS</c:v>
                </c:pt>
                <c:pt idx="5">
                  <c:v>NR</c:v>
                </c:pt>
              </c:strCache>
            </c:strRef>
          </c:cat>
          <c:val>
            <c:numRef>
              <c:f>Sheet1!$E$796:$E$801</c:f>
              <c:numCache>
                <c:formatCode>###0.0</c:formatCode>
                <c:ptCount val="6"/>
                <c:pt idx="0">
                  <c:v>9.6989966555184007E-2</c:v>
                </c:pt>
                <c:pt idx="1">
                  <c:v>0.32943143812709008</c:v>
                </c:pt>
                <c:pt idx="2">
                  <c:v>0.12374581939799301</c:v>
                </c:pt>
                <c:pt idx="3">
                  <c:v>0.37792642140468552</c:v>
                </c:pt>
                <c:pt idx="4">
                  <c:v>6.0200668896321113E-2</c:v>
                </c:pt>
                <c:pt idx="5">
                  <c:v>1.1705685618729225E-2</c:v>
                </c:pt>
              </c:numCache>
            </c:numRef>
          </c:val>
        </c:ser>
        <c:axId val="36841344"/>
        <c:axId val="36842880"/>
      </c:barChart>
      <c:catAx>
        <c:axId val="36841344"/>
        <c:scaling>
          <c:orientation val="minMax"/>
        </c:scaling>
        <c:axPos val="l"/>
        <c:numFmt formatCode="General" sourceLinked="1"/>
        <c:tickLblPos val="nextTo"/>
        <c:crossAx val="36842880"/>
        <c:crosses val="autoZero"/>
        <c:auto val="1"/>
        <c:lblAlgn val="ctr"/>
        <c:lblOffset val="100"/>
      </c:catAx>
      <c:valAx>
        <c:axId val="36842880"/>
        <c:scaling>
          <c:orientation val="minMax"/>
        </c:scaling>
        <c:delete val="1"/>
        <c:axPos val="b"/>
        <c:numFmt formatCode="###0.0" sourceLinked="1"/>
        <c:tickLblPos val="none"/>
        <c:crossAx val="36841344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10656270305393227"/>
          <c:y val="0.15384615384615549"/>
          <c:w val="0.80246913580246326"/>
          <c:h val="0.743413150279292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0047289840404001E-2"/>
                  <c:y val="-5.7249215799244357E-2"/>
                </c:manualLayout>
              </c:layout>
              <c:showVal val="1"/>
            </c:dLbl>
            <c:dLbl>
              <c:idx val="1"/>
              <c:layout>
                <c:manualLayout>
                  <c:x val="1.526861429902962E-2"/>
                  <c:y val="-6.9444337750464116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Sheet1!$B$809:$B$810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Sheet1!$E$809:$E$810</c:f>
              <c:numCache>
                <c:formatCode>###0.0</c:formatCode>
                <c:ptCount val="2"/>
                <c:pt idx="0">
                  <c:v>0.21901528013582564</c:v>
                </c:pt>
                <c:pt idx="1">
                  <c:v>0.78098471986417761</c:v>
                </c:pt>
              </c:numCache>
            </c:numRef>
          </c:val>
        </c:ser>
        <c:shape val="cylinder"/>
        <c:axId val="36988416"/>
        <c:axId val="36989952"/>
        <c:axId val="0"/>
      </c:bar3DChart>
      <c:catAx>
        <c:axId val="36988416"/>
        <c:scaling>
          <c:orientation val="minMax"/>
        </c:scaling>
        <c:axPos val="b"/>
        <c:numFmt formatCode="General" sourceLinked="1"/>
        <c:tickLblPos val="nextTo"/>
        <c:crossAx val="36989952"/>
        <c:crosses val="autoZero"/>
        <c:auto val="1"/>
        <c:lblAlgn val="ctr"/>
        <c:lblOffset val="100"/>
      </c:catAx>
      <c:valAx>
        <c:axId val="36989952"/>
        <c:scaling>
          <c:orientation val="minMax"/>
        </c:scaling>
        <c:delete val="1"/>
        <c:axPos val="l"/>
        <c:numFmt formatCode="###0.0" sourceLinked="1"/>
        <c:tickLblPos val="none"/>
        <c:crossAx val="36988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9"/>
  <c:chart>
    <c:plotArea>
      <c:layout>
        <c:manualLayout>
          <c:layoutTarget val="inner"/>
          <c:xMode val="edge"/>
          <c:yMode val="edge"/>
          <c:x val="0.43973805254541204"/>
          <c:y val="0.13675213675213829"/>
          <c:w val="0.43880980224007005"/>
          <c:h val="0.8256410256410307"/>
        </c:manualLayout>
      </c:layout>
      <c:barChart>
        <c:barDir val="bar"/>
        <c:grouping val="clustered"/>
        <c:ser>
          <c:idx val="0"/>
          <c:order val="0"/>
          <c:dLbls>
            <c:numFmt formatCode="0%" sourceLinked="0"/>
            <c:showVal val="1"/>
          </c:dLbls>
          <c:cat>
            <c:strRef>
              <c:f>Sheet1!$B$820:$B$825</c:f>
              <c:strCache>
                <c:ptCount val="6"/>
                <c:pt idx="0">
                  <c:v>Mudará a universidade para melhor</c:v>
                </c:pt>
                <c:pt idx="1">
                  <c:v>Mudará pouca coisa na universidade</c:v>
                </c:pt>
                <c:pt idx="2">
                  <c:v>Mudará a universidade para pior</c:v>
                </c:pt>
                <c:pt idx="3">
                  <c:v>Não mudará a universidade</c:v>
                </c:pt>
                <c:pt idx="4">
                  <c:v>NS</c:v>
                </c:pt>
                <c:pt idx="5">
                  <c:v>NR</c:v>
                </c:pt>
              </c:strCache>
            </c:strRef>
          </c:cat>
          <c:val>
            <c:numRef>
              <c:f>Sheet1!$E$820:$E$825</c:f>
              <c:numCache>
                <c:formatCode>###0.0</c:formatCode>
                <c:ptCount val="6"/>
                <c:pt idx="0">
                  <c:v>0.58333333333333259</c:v>
                </c:pt>
                <c:pt idx="1">
                  <c:v>0.21969696969697095</c:v>
                </c:pt>
                <c:pt idx="2" formatCode="####.0">
                  <c:v>7.5757575757575924E-3</c:v>
                </c:pt>
                <c:pt idx="3">
                  <c:v>6.8181818181818205E-2</c:v>
                </c:pt>
                <c:pt idx="4">
                  <c:v>9.0909090909091064E-2</c:v>
                </c:pt>
                <c:pt idx="5">
                  <c:v>3.0303030303030297E-2</c:v>
                </c:pt>
              </c:numCache>
            </c:numRef>
          </c:val>
        </c:ser>
        <c:axId val="37004032"/>
        <c:axId val="37024128"/>
      </c:barChart>
      <c:catAx>
        <c:axId val="37004032"/>
        <c:scaling>
          <c:orientation val="minMax"/>
        </c:scaling>
        <c:axPos val="l"/>
        <c:numFmt formatCode="General" sourceLinked="1"/>
        <c:tickLblPos val="nextTo"/>
        <c:crossAx val="37024128"/>
        <c:crosses val="autoZero"/>
        <c:auto val="1"/>
        <c:lblAlgn val="ctr"/>
        <c:lblOffset val="100"/>
      </c:catAx>
      <c:valAx>
        <c:axId val="37024128"/>
        <c:scaling>
          <c:orientation val="minMax"/>
        </c:scaling>
        <c:delete val="1"/>
        <c:axPos val="b"/>
        <c:numFmt formatCode="###0.0" sourceLinked="1"/>
        <c:tickLblPos val="none"/>
        <c:crossAx val="37004032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2"/>
  <c:chart>
    <c:plotArea>
      <c:layout>
        <c:manualLayout>
          <c:layoutTarget val="inner"/>
          <c:xMode val="edge"/>
          <c:yMode val="edge"/>
          <c:x val="0.46684873759805073"/>
          <c:y val="0.21162683379942857"/>
          <c:w val="0.48005776570505387"/>
          <c:h val="0.70440926966040562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Sheet1!$B$928:$B$937</c:f>
              <c:strCache>
                <c:ptCount val="10"/>
                <c:pt idx="0">
                  <c:v>Infraestrutura</c:v>
                </c:pt>
                <c:pt idx="1">
                  <c:v>Falta de professores e funcionários</c:v>
                </c:pt>
                <c:pt idx="2">
                  <c:v>Assistência estudantil</c:v>
                </c:pt>
                <c:pt idx="3">
                  <c:v>Transporte</c:v>
                </c:pt>
                <c:pt idx="4">
                  <c:v>Seguranca</c:v>
                </c:pt>
                <c:pt idx="5">
                  <c:v>Planejamento e gestao</c:v>
                </c:pt>
                <c:pt idx="6">
                  <c:v>Reuni</c:v>
                </c:pt>
                <c:pt idx="7">
                  <c:v>Falta de democracia</c:v>
                </c:pt>
                <c:pt idx="8">
                  <c:v>Falta de funcionamento das instâncias colegiadas</c:v>
                </c:pt>
                <c:pt idx="9">
                  <c:v>Outro</c:v>
                </c:pt>
              </c:strCache>
            </c:strRef>
          </c:cat>
          <c:val>
            <c:numRef>
              <c:f>Sheet1!$E$928:$E$937</c:f>
              <c:numCache>
                <c:formatCode>###0.0</c:formatCode>
                <c:ptCount val="10"/>
                <c:pt idx="0">
                  <c:v>46.223021582733814</c:v>
                </c:pt>
                <c:pt idx="1">
                  <c:v>7.9136690647482313</c:v>
                </c:pt>
                <c:pt idx="2">
                  <c:v>3.7769784172661867</c:v>
                </c:pt>
                <c:pt idx="3">
                  <c:v>11.870503597122392</c:v>
                </c:pt>
                <c:pt idx="4">
                  <c:v>6.4748201438849033</c:v>
                </c:pt>
                <c:pt idx="5">
                  <c:v>14.208633093525178</c:v>
                </c:pt>
                <c:pt idx="6">
                  <c:v>3.2374100719424646</c:v>
                </c:pt>
                <c:pt idx="7">
                  <c:v>4.4964028776978395</c:v>
                </c:pt>
                <c:pt idx="8">
                  <c:v>1.4388489208633157</c:v>
                </c:pt>
                <c:pt idx="9" formatCode="####.0">
                  <c:v>0.35971223021582738</c:v>
                </c:pt>
              </c:numCache>
            </c:numRef>
          </c:val>
        </c:ser>
        <c:axId val="36904960"/>
        <c:axId val="36906496"/>
      </c:barChart>
      <c:catAx>
        <c:axId val="36904960"/>
        <c:scaling>
          <c:orientation val="minMax"/>
        </c:scaling>
        <c:axPos val="l"/>
        <c:numFmt formatCode="General" sourceLinked="1"/>
        <c:tickLblPos val="nextTo"/>
        <c:crossAx val="36906496"/>
        <c:crosses val="autoZero"/>
        <c:auto val="1"/>
        <c:lblAlgn val="ctr"/>
        <c:lblOffset val="100"/>
      </c:catAx>
      <c:valAx>
        <c:axId val="36906496"/>
        <c:scaling>
          <c:orientation val="minMax"/>
        </c:scaling>
        <c:delete val="1"/>
        <c:axPos val="b"/>
        <c:numFmt formatCode="###0.0" sourceLinked="1"/>
        <c:tickLblPos val="none"/>
        <c:crossAx val="36904960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37753638963890757"/>
          <c:y val="0.1136023916292974"/>
          <c:w val="0.44103206253462268"/>
          <c:h val="0.81150477266574861"/>
        </c:manualLayout>
      </c:layout>
      <c:barChart>
        <c:barDir val="bar"/>
        <c:grouping val="clustered"/>
        <c:ser>
          <c:idx val="0"/>
          <c:order val="0"/>
          <c:tx>
            <c:v>Estudantes</c:v>
          </c:tx>
          <c:dLbls>
            <c:numFmt formatCode="0.00%" sourceLinked="0"/>
            <c:showVal val="1"/>
          </c:dLbls>
          <c:cat>
            <c:strRef>
              <c:f>(Sheet1!$B$243;Sheet1!$B$245;Sheet1!$B$247;Sheet1!$B$249;Sheet1!$B$251;Sheet1!$B$253;Sheet1!$B$255;Sheet1!$B$257;Sheet1!$B$259)</c:f>
              <c:strCache>
                <c:ptCount val="9"/>
                <c:pt idx="0">
                  <c:v>Infraestrutura</c:v>
                </c:pt>
                <c:pt idx="1">
                  <c:v>Falta de professores e funcionários</c:v>
                </c:pt>
                <c:pt idx="2">
                  <c:v>Assistência estudantil</c:v>
                </c:pt>
                <c:pt idx="3">
                  <c:v>Transporte</c:v>
                </c:pt>
                <c:pt idx="4">
                  <c:v>Seguranca</c:v>
                </c:pt>
                <c:pt idx="5">
                  <c:v>Planejamento e gestao</c:v>
                </c:pt>
                <c:pt idx="6">
                  <c:v>Reuni</c:v>
                </c:pt>
                <c:pt idx="7">
                  <c:v>Falta de democracia</c:v>
                </c:pt>
                <c:pt idx="8">
                  <c:v>Falta de funcionamento das instâncias colegiadas</c:v>
                </c:pt>
              </c:strCache>
            </c:strRef>
          </c:cat>
          <c:val>
            <c:numRef>
              <c:f>(Sheet1!$D$244;Sheet1!$D$246;Sheet1!$D$248;Sheet1!$D$250;Sheet1!$D$252;Sheet1!$D$254;Sheet1!$D$256;Sheet1!$D$258;Sheet1!$D$260)</c:f>
              <c:numCache>
                <c:formatCode>###0.0%</c:formatCode>
                <c:ptCount val="9"/>
                <c:pt idx="0">
                  <c:v>0.45833333333333326</c:v>
                </c:pt>
                <c:pt idx="1">
                  <c:v>7.7083333333333379E-2</c:v>
                </c:pt>
                <c:pt idx="2">
                  <c:v>4.3749999999999997E-2</c:v>
                </c:pt>
                <c:pt idx="3">
                  <c:v>0.12916666666666668</c:v>
                </c:pt>
                <c:pt idx="4">
                  <c:v>6.666666666666668E-2</c:v>
                </c:pt>
                <c:pt idx="5">
                  <c:v>0.12916666666666668</c:v>
                </c:pt>
                <c:pt idx="6">
                  <c:v>3.5416666666666666E-2</c:v>
                </c:pt>
                <c:pt idx="7">
                  <c:v>4.3749999999999997E-2</c:v>
                </c:pt>
                <c:pt idx="8">
                  <c:v>1.4583333333333337E-2</c:v>
                </c:pt>
              </c:numCache>
            </c:numRef>
          </c:val>
        </c:ser>
        <c:ser>
          <c:idx val="1"/>
          <c:order val="1"/>
          <c:tx>
            <c:v>Professores</c:v>
          </c:tx>
          <c:dLbls>
            <c:dLbl>
              <c:idx val="2"/>
              <c:delete val="1"/>
            </c:dLbl>
            <c:numFmt formatCode="0.00%" sourceLinked="0"/>
            <c:showVal val="1"/>
          </c:dLbls>
          <c:cat>
            <c:strRef>
              <c:f>(Sheet1!$B$243;Sheet1!$B$245;Sheet1!$B$247;Sheet1!$B$249;Sheet1!$B$251;Sheet1!$B$253;Sheet1!$B$255;Sheet1!$B$257;Sheet1!$B$259)</c:f>
              <c:strCache>
                <c:ptCount val="9"/>
                <c:pt idx="0">
                  <c:v>Infraestrutura</c:v>
                </c:pt>
                <c:pt idx="1">
                  <c:v>Falta de professores e funcionários</c:v>
                </c:pt>
                <c:pt idx="2">
                  <c:v>Assistência estudantil</c:v>
                </c:pt>
                <c:pt idx="3">
                  <c:v>Transporte</c:v>
                </c:pt>
                <c:pt idx="4">
                  <c:v>Seguranca</c:v>
                </c:pt>
                <c:pt idx="5">
                  <c:v>Planejamento e gestao</c:v>
                </c:pt>
                <c:pt idx="6">
                  <c:v>Reuni</c:v>
                </c:pt>
                <c:pt idx="7">
                  <c:v>Falta de democracia</c:v>
                </c:pt>
                <c:pt idx="8">
                  <c:v>Falta de funcionamento das instâncias colegiadas</c:v>
                </c:pt>
              </c:strCache>
            </c:strRef>
          </c:cat>
          <c:val>
            <c:numRef>
              <c:f>(Sheet1!$E$244;Sheet1!$E$246;Sheet1!$E$248;Sheet1!$E$250;Sheet1!$E$252;Sheet1!$E$254;Sheet1!$E$256;Sheet1!$E$258;Sheet1!$E$260)</c:f>
              <c:numCache>
                <c:formatCode>###0.0%</c:formatCode>
                <c:ptCount val="9"/>
                <c:pt idx="0">
                  <c:v>0.58974358974358976</c:v>
                </c:pt>
                <c:pt idx="1">
                  <c:v>7.6923076923076927E-2</c:v>
                </c:pt>
                <c:pt idx="2">
                  <c:v>0</c:v>
                </c:pt>
                <c:pt idx="3">
                  <c:v>5.128205128205128E-2</c:v>
                </c:pt>
                <c:pt idx="4">
                  <c:v>2.5641025641025654E-2</c:v>
                </c:pt>
                <c:pt idx="5">
                  <c:v>0.15384615384615394</c:v>
                </c:pt>
                <c:pt idx="6">
                  <c:v>2.5641025641025654E-2</c:v>
                </c:pt>
                <c:pt idx="7">
                  <c:v>2.5641025641025654E-2</c:v>
                </c:pt>
                <c:pt idx="8">
                  <c:v>2.5641025641025654E-2</c:v>
                </c:pt>
              </c:numCache>
            </c:numRef>
          </c:val>
        </c:ser>
        <c:ser>
          <c:idx val="2"/>
          <c:order val="2"/>
          <c:tx>
            <c:v>Técnicos</c:v>
          </c:tx>
          <c:dLbls>
            <c:dLbl>
              <c:idx val="2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numFmt formatCode="0.00%" sourceLinked="0"/>
            <c:showVal val="1"/>
          </c:dLbls>
          <c:cat>
            <c:strRef>
              <c:f>(Sheet1!$B$243;Sheet1!$B$245;Sheet1!$B$247;Sheet1!$B$249;Sheet1!$B$251;Sheet1!$B$253;Sheet1!$B$255;Sheet1!$B$257;Sheet1!$B$259)</c:f>
              <c:strCache>
                <c:ptCount val="9"/>
                <c:pt idx="0">
                  <c:v>Infraestrutura</c:v>
                </c:pt>
                <c:pt idx="1">
                  <c:v>Falta de professores e funcionários</c:v>
                </c:pt>
                <c:pt idx="2">
                  <c:v>Assistência estudantil</c:v>
                </c:pt>
                <c:pt idx="3">
                  <c:v>Transporte</c:v>
                </c:pt>
                <c:pt idx="4">
                  <c:v>Seguranca</c:v>
                </c:pt>
                <c:pt idx="5">
                  <c:v>Planejamento e gestao</c:v>
                </c:pt>
                <c:pt idx="6">
                  <c:v>Reuni</c:v>
                </c:pt>
                <c:pt idx="7">
                  <c:v>Falta de democracia</c:v>
                </c:pt>
                <c:pt idx="8">
                  <c:v>Falta de funcionamento das instâncias colegiadas</c:v>
                </c:pt>
              </c:strCache>
            </c:strRef>
          </c:cat>
          <c:val>
            <c:numRef>
              <c:f>(Sheet1!$F$244;Sheet1!$F$246;Sheet1!$F$248;Sheet1!$F$250;Sheet1!$F$252;Sheet1!$F$254;Sheet1!$F$256;Sheet1!$F$258;Sheet1!$F$260)</c:f>
              <c:numCache>
                <c:formatCode>###0.0%</c:formatCode>
                <c:ptCount val="9"/>
                <c:pt idx="0">
                  <c:v>0.37837837837837862</c:v>
                </c:pt>
                <c:pt idx="1">
                  <c:v>0.1081081081081081</c:v>
                </c:pt>
                <c:pt idx="2">
                  <c:v>0</c:v>
                </c:pt>
                <c:pt idx="3">
                  <c:v>5.4054054054054071E-2</c:v>
                </c:pt>
                <c:pt idx="4">
                  <c:v>8.1081081081081086E-2</c:v>
                </c:pt>
                <c:pt idx="5">
                  <c:v>0.29729729729729731</c:v>
                </c:pt>
                <c:pt idx="6">
                  <c:v>0</c:v>
                </c:pt>
                <c:pt idx="7">
                  <c:v>8.1081081081081086E-2</c:v>
                </c:pt>
                <c:pt idx="8">
                  <c:v>0</c:v>
                </c:pt>
              </c:numCache>
            </c:numRef>
          </c:val>
        </c:ser>
        <c:axId val="36941184"/>
        <c:axId val="37078144"/>
      </c:barChart>
      <c:catAx>
        <c:axId val="36941184"/>
        <c:scaling>
          <c:orientation val="minMax"/>
        </c:scaling>
        <c:axPos val="l"/>
        <c:tickLblPos val="nextTo"/>
        <c:crossAx val="37078144"/>
        <c:crosses val="autoZero"/>
        <c:auto val="1"/>
        <c:lblAlgn val="ctr"/>
        <c:lblOffset val="100"/>
      </c:catAx>
      <c:valAx>
        <c:axId val="37078144"/>
        <c:scaling>
          <c:orientation val="minMax"/>
        </c:scaling>
        <c:axPos val="b"/>
        <c:numFmt formatCode="###0.0%" sourceLinked="1"/>
        <c:tickLblPos val="nextTo"/>
        <c:crossAx val="3694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55515573253447"/>
          <c:y val="0.42512251185993094"/>
          <c:w val="0.14216228778184159"/>
          <c:h val="0.1497549762801389"/>
        </c:manualLayout>
      </c:layout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8.0555555555556754E-2"/>
          <c:y val="0.18518518518518631"/>
          <c:w val="0.87222222222222223"/>
          <c:h val="0.69420530766988142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333333333333334E-2"/>
                  <c:y val="-6.4814814814815477E-2"/>
                </c:manualLayout>
              </c:layout>
              <c:showVal val="1"/>
            </c:dLbl>
            <c:dLbl>
              <c:idx val="1"/>
              <c:layout>
                <c:manualLayout>
                  <c:x val="2.7777777777778179E-2"/>
                  <c:y val="-2.3148148148148147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Sheet1!$B$964:$B$965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Sheet1!$E$964:$E$965</c:f>
              <c:numCache>
                <c:formatCode>###0.0</c:formatCode>
                <c:ptCount val="2"/>
                <c:pt idx="0">
                  <c:v>7.4198988195615503E-2</c:v>
                </c:pt>
                <c:pt idx="1">
                  <c:v>0.9258010118043879</c:v>
                </c:pt>
              </c:numCache>
            </c:numRef>
          </c:val>
        </c:ser>
        <c:shape val="pyramid"/>
        <c:axId val="37091584"/>
        <c:axId val="37171200"/>
        <c:axId val="0"/>
      </c:bar3DChart>
      <c:catAx>
        <c:axId val="37091584"/>
        <c:scaling>
          <c:orientation val="minMax"/>
        </c:scaling>
        <c:axPos val="b"/>
        <c:numFmt formatCode="General" sourceLinked="1"/>
        <c:tickLblPos val="nextTo"/>
        <c:crossAx val="37171200"/>
        <c:crosses val="autoZero"/>
        <c:auto val="1"/>
        <c:lblAlgn val="ctr"/>
        <c:lblOffset val="100"/>
      </c:catAx>
      <c:valAx>
        <c:axId val="37171200"/>
        <c:scaling>
          <c:orientation val="minMax"/>
        </c:scaling>
        <c:delete val="1"/>
        <c:axPos val="l"/>
        <c:numFmt formatCode="###0.0" sourceLinked="1"/>
        <c:tickLblPos val="none"/>
        <c:crossAx val="37091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7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7.2676450034940984E-2"/>
          <c:y val="0.13916947250280698"/>
          <c:w val="0.86023759608665251"/>
          <c:h val="0.75285452954744292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4.1666666666666664E-2"/>
                  <c:y val="-5.5555555555555455E-2"/>
                </c:manualLayout>
              </c:layout>
              <c:showVal val="1"/>
            </c:dLbl>
            <c:dLbl>
              <c:idx val="1"/>
              <c:layout>
                <c:manualLayout>
                  <c:x val="2.7777777777778179E-2"/>
                  <c:y val="-3.7037037037037056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Sheet1!$B$980:$B$981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Sheet1!$E$980:$E$981</c:f>
              <c:numCache>
                <c:formatCode>###0.0</c:formatCode>
                <c:ptCount val="2"/>
                <c:pt idx="0">
                  <c:v>8.7542087542087504E-2</c:v>
                </c:pt>
                <c:pt idx="1">
                  <c:v>0.91245791245791197</c:v>
                </c:pt>
              </c:numCache>
            </c:numRef>
          </c:val>
        </c:ser>
        <c:shape val="pyramid"/>
        <c:axId val="37233408"/>
        <c:axId val="37234944"/>
        <c:axId val="0"/>
      </c:bar3DChart>
      <c:catAx>
        <c:axId val="37233408"/>
        <c:scaling>
          <c:orientation val="minMax"/>
        </c:scaling>
        <c:axPos val="b"/>
        <c:numFmt formatCode="General" sourceLinked="1"/>
        <c:tickLblPos val="nextTo"/>
        <c:crossAx val="37234944"/>
        <c:crosses val="autoZero"/>
        <c:auto val="1"/>
        <c:lblAlgn val="ctr"/>
        <c:lblOffset val="100"/>
      </c:catAx>
      <c:valAx>
        <c:axId val="37234944"/>
        <c:scaling>
          <c:orientation val="minMax"/>
        </c:scaling>
        <c:delete val="1"/>
        <c:axPos val="l"/>
        <c:numFmt formatCode="###0.0" sourceLinked="1"/>
        <c:tickLblPos val="none"/>
        <c:crossAx val="37233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762306610407909E-2"/>
          <c:y val="0.13519813519813631"/>
          <c:w val="0.86779184247539809"/>
          <c:h val="0.7433489345300418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6568213783403913E-2"/>
                  <c:y val="-4.6620046620046707E-2"/>
                </c:manualLayout>
              </c:layout>
              <c:showVal val="1"/>
            </c:dLbl>
            <c:dLbl>
              <c:idx val="1"/>
              <c:layout>
                <c:manualLayout>
                  <c:x val="2.5316455696202528E-2"/>
                  <c:y val="-4.6620046620046617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'[RELATÓRIO REITORIA.xls]Sheet1'!$B$993:$B$994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'[RELATÓRIO REITORIA.xls]Sheet1'!$E$993:$E$994</c:f>
              <c:numCache>
                <c:formatCode>###0.0</c:formatCode>
                <c:ptCount val="2"/>
                <c:pt idx="0">
                  <c:v>8.6003372681281706E-2</c:v>
                </c:pt>
                <c:pt idx="1">
                  <c:v>0.91399662731872211</c:v>
                </c:pt>
              </c:numCache>
            </c:numRef>
          </c:val>
        </c:ser>
        <c:shape val="pyramid"/>
        <c:axId val="37101568"/>
        <c:axId val="37103104"/>
        <c:axId val="0"/>
      </c:bar3DChart>
      <c:catAx>
        <c:axId val="37101568"/>
        <c:scaling>
          <c:orientation val="minMax"/>
        </c:scaling>
        <c:axPos val="b"/>
        <c:numFmt formatCode="General" sourceLinked="1"/>
        <c:tickLblPos val="nextTo"/>
        <c:crossAx val="37103104"/>
        <c:crosses val="autoZero"/>
        <c:auto val="1"/>
        <c:lblAlgn val="ctr"/>
        <c:lblOffset val="100"/>
      </c:catAx>
      <c:valAx>
        <c:axId val="37103104"/>
        <c:scaling>
          <c:orientation val="minMax"/>
        </c:scaling>
        <c:delete val="1"/>
        <c:axPos val="l"/>
        <c:numFmt formatCode="###0.0" sourceLinked="1"/>
        <c:tickLblPos val="none"/>
        <c:crossAx val="37101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5"/>
  <c:chart>
    <c:plotArea>
      <c:layout>
        <c:manualLayout>
          <c:layoutTarget val="inner"/>
          <c:xMode val="edge"/>
          <c:yMode val="edge"/>
          <c:x val="0.10754909840443397"/>
          <c:y val="7.7071290944124141E-2"/>
          <c:w val="0.80639574415614168"/>
          <c:h val="0.85856993309362362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Sheet1!$B$282:$B$306</c:f>
              <c:strCache>
                <c:ptCount val="25"/>
                <c:pt idx="0">
                  <c:v>1976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1997</c:v>
                </c:pt>
                <c:pt idx="12">
                  <c:v>1998</c:v>
                </c:pt>
                <c:pt idx="13">
                  <c:v>2001</c:v>
                </c:pt>
                <c:pt idx="14">
                  <c:v>2002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strCache>
            </c:strRef>
          </c:cat>
          <c:val>
            <c:numRef>
              <c:f>Sheet1!$E$282:$E$306</c:f>
              <c:numCache>
                <c:formatCode>####.0</c:formatCode>
                <c:ptCount val="25"/>
                <c:pt idx="0">
                  <c:v>0.16835016835016833</c:v>
                </c:pt>
                <c:pt idx="1">
                  <c:v>0.16835016835016833</c:v>
                </c:pt>
                <c:pt idx="2">
                  <c:v>0.33670033670033667</c:v>
                </c:pt>
                <c:pt idx="3">
                  <c:v>0.16835016835016833</c:v>
                </c:pt>
                <c:pt idx="4">
                  <c:v>0.16835016835016833</c:v>
                </c:pt>
                <c:pt idx="5">
                  <c:v>0.16835016835016833</c:v>
                </c:pt>
                <c:pt idx="6">
                  <c:v>0.50505050505050508</c:v>
                </c:pt>
                <c:pt idx="7">
                  <c:v>0.16835016835016833</c:v>
                </c:pt>
                <c:pt idx="8">
                  <c:v>0.33670033670033667</c:v>
                </c:pt>
                <c:pt idx="9">
                  <c:v>0.16835016835016833</c:v>
                </c:pt>
                <c:pt idx="10">
                  <c:v>0.50505050505050508</c:v>
                </c:pt>
                <c:pt idx="11">
                  <c:v>0.16835016835016833</c:v>
                </c:pt>
                <c:pt idx="12">
                  <c:v>0.16835016835016833</c:v>
                </c:pt>
                <c:pt idx="13">
                  <c:v>0.16835016835016833</c:v>
                </c:pt>
                <c:pt idx="14">
                  <c:v>0.50505050505050508</c:v>
                </c:pt>
                <c:pt idx="15">
                  <c:v>0.84175084175084169</c:v>
                </c:pt>
                <c:pt idx="16">
                  <c:v>0.84175084175084169</c:v>
                </c:pt>
                <c:pt idx="17">
                  <c:v>0.33670033670033667</c:v>
                </c:pt>
                <c:pt idx="18">
                  <c:v>0.50505050505050508</c:v>
                </c:pt>
                <c:pt idx="19" formatCode="###0.0">
                  <c:v>3.5353535353535337</c:v>
                </c:pt>
                <c:pt idx="20" formatCode="###0.0">
                  <c:v>7.7441077441077395</c:v>
                </c:pt>
                <c:pt idx="21" formatCode="###0.0">
                  <c:v>15.319865319865411</c:v>
                </c:pt>
                <c:pt idx="22" formatCode="###0.0">
                  <c:v>16.835016835016827</c:v>
                </c:pt>
                <c:pt idx="23" formatCode="###0.0">
                  <c:v>22.053872053872055</c:v>
                </c:pt>
                <c:pt idx="24" formatCode="###0.0">
                  <c:v>28.114478114478384</c:v>
                </c:pt>
              </c:numCache>
            </c:numRef>
          </c:val>
        </c:ser>
        <c:axId val="34069888"/>
        <c:axId val="34034816"/>
      </c:barChart>
      <c:catAx>
        <c:axId val="34069888"/>
        <c:scaling>
          <c:orientation val="minMax"/>
        </c:scaling>
        <c:axPos val="l"/>
        <c:numFmt formatCode="General" sourceLinked="1"/>
        <c:tickLblPos val="nextTo"/>
        <c:crossAx val="34034816"/>
        <c:crosses val="autoZero"/>
        <c:auto val="1"/>
        <c:lblAlgn val="ctr"/>
        <c:lblOffset val="100"/>
      </c:catAx>
      <c:valAx>
        <c:axId val="34034816"/>
        <c:scaling>
          <c:orientation val="minMax"/>
        </c:scaling>
        <c:axPos val="b"/>
        <c:majorGridlines/>
        <c:numFmt formatCode="####.0" sourceLinked="1"/>
        <c:tickLblPos val="nextTo"/>
        <c:crossAx val="34069888"/>
        <c:crosses val="autoZero"/>
        <c:crossBetween val="between"/>
      </c:valAx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0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555555555555582E-2"/>
          <c:y val="0.16203703703703817"/>
          <c:w val="0.85833333333333361"/>
          <c:h val="0.72198308544764855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4.1666666666666664E-2"/>
                  <c:y val="-7.407407407407407E-2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3.2407407407407704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Sheet1!$B$1008:$B$1009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Sheet1!$E$1008:$E$1009</c:f>
              <c:numCache>
                <c:formatCode>###0.0</c:formatCode>
                <c:ptCount val="2"/>
                <c:pt idx="0">
                  <c:v>5.7335581787521503E-2</c:v>
                </c:pt>
                <c:pt idx="1">
                  <c:v>0.94266441821248326</c:v>
                </c:pt>
              </c:numCache>
            </c:numRef>
          </c:val>
        </c:ser>
        <c:shape val="pyramid"/>
        <c:axId val="37173120"/>
        <c:axId val="37134336"/>
        <c:axId val="0"/>
      </c:bar3DChart>
      <c:catAx>
        <c:axId val="37173120"/>
        <c:scaling>
          <c:orientation val="minMax"/>
        </c:scaling>
        <c:axPos val="b"/>
        <c:numFmt formatCode="General" sourceLinked="1"/>
        <c:tickLblPos val="nextTo"/>
        <c:crossAx val="37134336"/>
        <c:crosses val="autoZero"/>
        <c:auto val="1"/>
        <c:lblAlgn val="ctr"/>
        <c:lblOffset val="100"/>
      </c:catAx>
      <c:valAx>
        <c:axId val="37134336"/>
        <c:scaling>
          <c:orientation val="minMax"/>
        </c:scaling>
        <c:delete val="1"/>
        <c:axPos val="l"/>
        <c:numFmt formatCode="###0.0" sourceLinked="1"/>
        <c:tickLblPos val="none"/>
        <c:crossAx val="37173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1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8.8704088704089981E-2"/>
          <c:y val="0.20202020202020204"/>
          <c:w val="0.81427581427582074"/>
          <c:h val="0.6900038000300468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5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4948024948024949E-2"/>
                  <c:y val="-4.4893378226712091E-2"/>
                </c:manualLayout>
              </c:layout>
              <c:showVal val="1"/>
            </c:dLbl>
            <c:dLbl>
              <c:idx val="1"/>
              <c:layout>
                <c:manualLayout>
                  <c:x val="2.4948024948024949E-2"/>
                  <c:y val="-2.6936026936026935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Sheet1!$B$1024:$B$1025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Sheet1!$E$1024:$E$1025</c:f>
              <c:numCache>
                <c:formatCode>###0.0</c:formatCode>
                <c:ptCount val="2"/>
                <c:pt idx="0">
                  <c:v>0.20202020202020204</c:v>
                </c:pt>
                <c:pt idx="1">
                  <c:v>0.7979797979798019</c:v>
                </c:pt>
              </c:numCache>
            </c:numRef>
          </c:val>
        </c:ser>
        <c:shape val="pyramid"/>
        <c:axId val="37339904"/>
        <c:axId val="37341440"/>
        <c:axId val="0"/>
      </c:bar3DChart>
      <c:catAx>
        <c:axId val="37339904"/>
        <c:scaling>
          <c:orientation val="minMax"/>
        </c:scaling>
        <c:axPos val="b"/>
        <c:numFmt formatCode="General" sourceLinked="1"/>
        <c:tickLblPos val="nextTo"/>
        <c:crossAx val="37341440"/>
        <c:crosses val="autoZero"/>
        <c:auto val="1"/>
        <c:lblAlgn val="ctr"/>
        <c:lblOffset val="100"/>
      </c:catAx>
      <c:valAx>
        <c:axId val="37341440"/>
        <c:scaling>
          <c:orientation val="minMax"/>
        </c:scaling>
        <c:delete val="1"/>
        <c:axPos val="l"/>
        <c:numFmt formatCode="###0.0" sourceLinked="1"/>
        <c:tickLblPos val="none"/>
        <c:crossAx val="37339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6.9444444444444503E-2"/>
          <c:y val="0.13425925925925927"/>
          <c:w val="0.8666666666666667"/>
          <c:h val="0.74976086322543434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4.1666666666666664E-2"/>
                  <c:y val="-6.4814814814815477E-2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5.0925925925925923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Sheet1!$B$1038:$B$1039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Sheet1!$E$1038:$E$1039</c:f>
              <c:numCache>
                <c:formatCode>###0.0</c:formatCode>
                <c:ptCount val="2"/>
                <c:pt idx="0">
                  <c:v>7.2635135135135101E-2</c:v>
                </c:pt>
                <c:pt idx="1">
                  <c:v>0.92736486486486458</c:v>
                </c:pt>
              </c:numCache>
            </c:numRef>
          </c:val>
        </c:ser>
        <c:shape val="pyramid"/>
        <c:axId val="37364864"/>
        <c:axId val="37397248"/>
        <c:axId val="0"/>
      </c:bar3DChart>
      <c:catAx>
        <c:axId val="37364864"/>
        <c:scaling>
          <c:orientation val="minMax"/>
        </c:scaling>
        <c:axPos val="b"/>
        <c:numFmt formatCode="General" sourceLinked="1"/>
        <c:tickLblPos val="nextTo"/>
        <c:crossAx val="37397248"/>
        <c:crosses val="autoZero"/>
        <c:auto val="1"/>
        <c:lblAlgn val="ctr"/>
        <c:lblOffset val="100"/>
      </c:catAx>
      <c:valAx>
        <c:axId val="37397248"/>
        <c:scaling>
          <c:orientation val="minMax"/>
        </c:scaling>
        <c:delete val="1"/>
        <c:axPos val="l"/>
        <c:numFmt formatCode="###0.0" sourceLinked="1"/>
        <c:tickLblPos val="none"/>
        <c:crossAx val="37364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5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1111111111111111"/>
          <c:y val="0.20833333333333448"/>
          <c:w val="0.83888888888889313"/>
          <c:h val="0.67568678915135549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dk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5000000000000001E-2"/>
                  <c:y val="-4.6296296296296523E-2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3.7037037037037056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Sheet1!$B$1053:$B$1054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Sheet1!$E$1053:$E$1054</c:f>
              <c:numCache>
                <c:formatCode>###0.0</c:formatCode>
                <c:ptCount val="2"/>
                <c:pt idx="0">
                  <c:v>0.200674536256324</c:v>
                </c:pt>
                <c:pt idx="1">
                  <c:v>0.79932546374367663</c:v>
                </c:pt>
              </c:numCache>
            </c:numRef>
          </c:val>
        </c:ser>
        <c:shape val="pyramid"/>
        <c:axId val="37553664"/>
        <c:axId val="37555200"/>
        <c:axId val="0"/>
      </c:bar3DChart>
      <c:catAx>
        <c:axId val="37553664"/>
        <c:scaling>
          <c:orientation val="minMax"/>
        </c:scaling>
        <c:axPos val="b"/>
        <c:numFmt formatCode="General" sourceLinked="1"/>
        <c:tickLblPos val="nextTo"/>
        <c:crossAx val="37555200"/>
        <c:crosses val="autoZero"/>
        <c:auto val="1"/>
        <c:lblAlgn val="ctr"/>
        <c:lblOffset val="100"/>
      </c:catAx>
      <c:valAx>
        <c:axId val="37555200"/>
        <c:scaling>
          <c:orientation val="minMax"/>
        </c:scaling>
        <c:delete val="1"/>
        <c:axPos val="l"/>
        <c:numFmt formatCode="###0.0" sourceLinked="1"/>
        <c:tickLblPos val="none"/>
        <c:crossAx val="37553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8888888888889767E-2"/>
          <c:y val="0.18981481481481491"/>
          <c:w val="0.85277777777777775"/>
          <c:h val="0.69883493729950985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0555555555555582E-2"/>
                  <c:y val="-5.5555555555555455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2.7777777777778179E-2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Sheet1!$B$1069:$B$1070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Sheet1!$E$1069:$E$1070</c:f>
              <c:numCache>
                <c:formatCode>###0.0</c:formatCode>
                <c:ptCount val="2"/>
                <c:pt idx="0">
                  <c:v>0.148900169204738</c:v>
                </c:pt>
                <c:pt idx="1">
                  <c:v>0.85109983079526264</c:v>
                </c:pt>
              </c:numCache>
            </c:numRef>
          </c:val>
        </c:ser>
        <c:shape val="pyramid"/>
        <c:axId val="37642240"/>
        <c:axId val="37643776"/>
        <c:axId val="0"/>
      </c:bar3DChart>
      <c:catAx>
        <c:axId val="37642240"/>
        <c:scaling>
          <c:orientation val="minMax"/>
        </c:scaling>
        <c:axPos val="b"/>
        <c:numFmt formatCode="General" sourceLinked="1"/>
        <c:tickLblPos val="nextTo"/>
        <c:crossAx val="37643776"/>
        <c:crosses val="autoZero"/>
        <c:auto val="1"/>
        <c:lblAlgn val="ctr"/>
        <c:lblOffset val="100"/>
      </c:catAx>
      <c:valAx>
        <c:axId val="37643776"/>
        <c:scaling>
          <c:orientation val="minMax"/>
        </c:scaling>
        <c:delete val="1"/>
        <c:axPos val="l"/>
        <c:numFmt formatCode="###0.0" sourceLinked="1"/>
        <c:tickLblPos val="none"/>
        <c:crossAx val="37642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0555555555555582E-2"/>
          <c:y val="0.18518518518518659"/>
          <c:w val="0.70415419947506552"/>
          <c:h val="0.76388888888889594"/>
        </c:manualLayout>
      </c:layout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Sheet1!$B$313:$B$314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Sheet1!$E$313:$E$314</c:f>
              <c:numCache>
                <c:formatCode>###0.0</c:formatCode>
                <c:ptCount val="2"/>
                <c:pt idx="0">
                  <c:v>95.492487479131881</c:v>
                </c:pt>
                <c:pt idx="1">
                  <c:v>4.507512520868068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193197725284362"/>
          <c:y val="0.41628273210034838"/>
          <c:w val="9.3068022747158002E-2"/>
          <c:h val="0.16743453579930556"/>
        </c:manualLayout>
      </c:layout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zero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plotArea>
      <c:layout>
        <c:manualLayout>
          <c:layoutTarget val="inner"/>
          <c:xMode val="edge"/>
          <c:yMode val="edge"/>
          <c:x val="9.8557742782154206E-2"/>
          <c:y val="0.28751166520851817"/>
          <c:w val="0.75422003499562562"/>
          <c:h val="0.59650845727617385"/>
        </c:manualLayout>
      </c:layout>
      <c:barChart>
        <c:barDir val="col"/>
        <c:grouping val="stacked"/>
        <c:ser>
          <c:idx val="0"/>
          <c:order val="0"/>
          <c:dPt>
            <c:idx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7777777777778334E-3"/>
                  <c:y val="-0.25442585301837278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5555555555555558E-3"/>
                  <c:y val="-0.30496135899679205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inEnd"/>
            <c:showVal val="1"/>
          </c:dLbls>
          <c:cat>
            <c:strRef>
              <c:f>Sheet1!$B$329:$B$330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Sheet1!$E$329:$E$330</c:f>
              <c:numCache>
                <c:formatCode>###0.0</c:formatCode>
                <c:ptCount val="2"/>
                <c:pt idx="0">
                  <c:v>41.896551724138163</c:v>
                </c:pt>
                <c:pt idx="1">
                  <c:v>58.103448275861993</c:v>
                </c:pt>
              </c:numCache>
            </c:numRef>
          </c:val>
        </c:ser>
        <c:overlap val="100"/>
        <c:axId val="35427456"/>
        <c:axId val="35428992"/>
      </c:barChart>
      <c:catAx>
        <c:axId val="35427456"/>
        <c:scaling>
          <c:orientation val="minMax"/>
        </c:scaling>
        <c:axPos val="b"/>
        <c:numFmt formatCode="General" sourceLinked="1"/>
        <c:tickLblPos val="nextTo"/>
        <c:crossAx val="35428992"/>
        <c:crosses val="autoZero"/>
        <c:auto val="1"/>
        <c:lblAlgn val="ctr"/>
        <c:lblOffset val="100"/>
      </c:catAx>
      <c:valAx>
        <c:axId val="35428992"/>
        <c:scaling>
          <c:orientation val="minMax"/>
        </c:scaling>
        <c:axPos val="l"/>
        <c:numFmt formatCode="###0.0" sourceLinked="1"/>
        <c:tickLblPos val="nextTo"/>
        <c:crossAx val="35427456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plotArea>
      <c:layout>
        <c:manualLayout>
          <c:layoutTarget val="inner"/>
          <c:xMode val="edge"/>
          <c:yMode val="edge"/>
          <c:x val="9.3002187226596672E-2"/>
          <c:y val="0.14780960488047257"/>
          <c:w val="0.7931089238845147"/>
          <c:h val="0.69196822018869264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numFmt formatCode="#,##0.0" sourceLinked="0"/>
            <c:dLblPos val="outEnd"/>
            <c:showVal val="1"/>
          </c:dLbls>
          <c:cat>
            <c:strRef>
              <c:f>Sheet1!$B$346:$B$349</c:f>
              <c:strCache>
                <c:ptCount val="4"/>
                <c:pt idx="0">
                  <c:v>Zona Sul do Rio Grande do Sul</c:v>
                </c:pt>
                <c:pt idx="1">
                  <c:v>Outras regiões do Rio Grande do Sul</c:v>
                </c:pt>
                <c:pt idx="2">
                  <c:v>Outro Estado</c:v>
                </c:pt>
                <c:pt idx="3">
                  <c:v>Outro país</c:v>
                </c:pt>
              </c:strCache>
            </c:strRef>
          </c:cat>
          <c:val>
            <c:numRef>
              <c:f>Sheet1!$E$346:$E$349</c:f>
              <c:numCache>
                <c:formatCode>###0.0</c:formatCode>
                <c:ptCount val="4"/>
                <c:pt idx="0">
                  <c:v>30.409356725146196</c:v>
                </c:pt>
                <c:pt idx="1">
                  <c:v>40.350877192982004</c:v>
                </c:pt>
                <c:pt idx="2">
                  <c:v>28.947368421052811</c:v>
                </c:pt>
                <c:pt idx="3" formatCode="####.0">
                  <c:v>0.29239766081871382</c:v>
                </c:pt>
              </c:numCache>
            </c:numRef>
          </c:val>
        </c:ser>
        <c:axId val="35500800"/>
        <c:axId val="35502336"/>
      </c:barChart>
      <c:catAx>
        <c:axId val="35500800"/>
        <c:scaling>
          <c:orientation val="minMax"/>
        </c:scaling>
        <c:axPos val="b"/>
        <c:numFmt formatCode="General" sourceLinked="1"/>
        <c:tickLblPos val="nextTo"/>
        <c:crossAx val="35502336"/>
        <c:crosses val="autoZero"/>
        <c:auto val="1"/>
        <c:lblAlgn val="ctr"/>
        <c:lblOffset val="100"/>
      </c:catAx>
      <c:valAx>
        <c:axId val="35502336"/>
        <c:scaling>
          <c:orientation val="minMax"/>
        </c:scaling>
        <c:axPos val="l"/>
        <c:numFmt formatCode="#,##0" sourceLinked="0"/>
        <c:tickLblPos val="nextTo"/>
        <c:crossAx val="35500800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Sheet1!$B$378:$B$381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Sheet1!$E$378:$E$381</c:f>
              <c:numCache>
                <c:formatCode>###0.0</c:formatCode>
                <c:ptCount val="4"/>
                <c:pt idx="0">
                  <c:v>3.5058430717863112</c:v>
                </c:pt>
                <c:pt idx="1">
                  <c:v>34.891485809682791</c:v>
                </c:pt>
                <c:pt idx="2">
                  <c:v>47.746243739565962</c:v>
                </c:pt>
                <c:pt idx="3">
                  <c:v>13.856427378964952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0.13290189978891234"/>
          <c:y val="0.2614305675437773"/>
          <c:w val="0.44688722857954088"/>
          <c:h val="0.61876693187936349"/>
        </c:manualLayout>
      </c:layout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Sheet1!$C$80:$C$83</c:f>
              <c:strCache>
                <c:ptCount val="4"/>
                <c:pt idx="0">
                  <c:v>Ruim</c:v>
                </c:pt>
                <c:pt idx="1">
                  <c:v>Regular</c:v>
                </c:pt>
                <c:pt idx="2">
                  <c:v>Bom</c:v>
                </c:pt>
                <c:pt idx="3">
                  <c:v>NS</c:v>
                </c:pt>
              </c:strCache>
            </c:strRef>
          </c:cat>
          <c:val>
            <c:numRef>
              <c:f>Sheet1!$D$80:$D$83</c:f>
              <c:numCache>
                <c:formatCode>###0.0%</c:formatCode>
                <c:ptCount val="4"/>
                <c:pt idx="0">
                  <c:v>3.6328871892925434E-2</c:v>
                </c:pt>
                <c:pt idx="1">
                  <c:v>0.35755258126195055</c:v>
                </c:pt>
                <c:pt idx="2">
                  <c:v>0.45697896749522005</c:v>
                </c:pt>
                <c:pt idx="3">
                  <c:v>0.14913957934990438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297513239269753"/>
          <c:y val="0.38601907480365455"/>
          <c:w val="0.14708226863681814"/>
          <c:h val="0.36634391050567044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0.34091</cdr:x>
      <cdr:y>0.01818</cdr:y>
    </cdr:from>
    <cdr:to>
      <cdr:x>0.54091</cdr:x>
      <cdr:y>0.14545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60240" y="72008"/>
          <a:ext cx="12673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400" b="1" dirty="0">
              <a:latin typeface="Arial" pitchFamily="34" charset="0"/>
              <a:cs typeface="Arial" pitchFamily="34" charset="0"/>
            </a:rPr>
            <a:t>GÊNERO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0.17284</cdr:x>
      <cdr:y>0.03503</cdr:y>
    </cdr:from>
    <cdr:to>
      <cdr:x>0.7754</cdr:x>
      <cdr:y>0.13489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8112" y="144016"/>
          <a:ext cx="3514520" cy="410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SERVIDORES TÉCNICOS ADMINISTRATIVOS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0.2561</cdr:x>
      <cdr:y>0</cdr:y>
    </cdr:from>
    <cdr:to>
      <cdr:x>0.65854</cdr:x>
      <cdr:y>0.08079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12168" y="0"/>
          <a:ext cx="2376264" cy="360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ADMINISTRAÇÃO SUPERIOR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0.24719</cdr:x>
      <cdr:y>0.01754</cdr:y>
    </cdr:from>
    <cdr:to>
      <cdr:x>0.69663</cdr:x>
      <cdr:y>0.13528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72008"/>
          <a:ext cx="2880321" cy="48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MAURO DEL PINO - REITOR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0.34188</cdr:x>
      <cdr:y>0.03616</cdr:y>
    </cdr:from>
    <cdr:to>
      <cdr:x>0.57765</cdr:x>
      <cdr:y>0.15751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88232" y="144016"/>
          <a:ext cx="1440160" cy="48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ESTUDANTES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0.33721</cdr:x>
      <cdr:y>0.04918</cdr:y>
    </cdr:from>
    <cdr:to>
      <cdr:x>0.56977</cdr:x>
      <cdr:y>0.1592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88232" y="216024"/>
          <a:ext cx="1440160" cy="48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PROFESSORES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0.22353</cdr:x>
      <cdr:y>0.03333</cdr:y>
    </cdr:from>
    <cdr:to>
      <cdr:x>0.8</cdr:x>
      <cdr:y>0.14518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68152" y="144016"/>
          <a:ext cx="3528392" cy="48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SERVIDORES TÉCNICOS ADMINISTRATIVOS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0.29474</cdr:x>
      <cdr:y>0.02941</cdr:y>
    </cdr:from>
    <cdr:to>
      <cdr:x>0.68421</cdr:x>
      <cdr:y>0.12811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16224" y="144016"/>
          <a:ext cx="2664296" cy="483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MAURO DEL PINO - REITOR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0.15663</cdr:x>
      <cdr:y>0.05263</cdr:y>
    </cdr:from>
    <cdr:to>
      <cdr:x>0.71084</cdr:x>
      <cdr:y>0.15789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36104" y="216024"/>
          <a:ext cx="3312368" cy="432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400" dirty="0">
              <a:latin typeface="Arial" pitchFamily="34" charset="0"/>
              <a:cs typeface="Arial" pitchFamily="34" charset="0"/>
            </a:rPr>
            <a:t>                </a:t>
          </a:r>
          <a:r>
            <a:rPr lang="pt-BR" sz="1200" b="1" dirty="0">
              <a:latin typeface="Arial" pitchFamily="34" charset="0"/>
              <a:cs typeface="Arial" pitchFamily="34" charset="0"/>
            </a:rPr>
            <a:t>Carlos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</a:t>
          </a:r>
          <a:r>
            <a:rPr lang="pt-BR" sz="1200" b="1" baseline="0" dirty="0" err="1">
              <a:latin typeface="Arial" pitchFamily="34" charset="0"/>
              <a:cs typeface="Arial" pitchFamily="34" charset="0"/>
            </a:rPr>
            <a:t>Mauch</a:t>
          </a:r>
          <a:r>
            <a:rPr lang="pt-BR" sz="1200" b="1" dirty="0">
              <a:latin typeface="Arial" pitchFamily="34" charset="0"/>
              <a:cs typeface="Arial" pitchFamily="34" charset="0"/>
            </a:rPr>
            <a:t> - Vice Reitor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0.17147</cdr:x>
      <cdr:y>0.0336</cdr:y>
    </cdr:from>
    <cdr:to>
      <cdr:x>0.72263</cdr:x>
      <cdr:y>0.14305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0132" y="142876"/>
          <a:ext cx="3214710" cy="465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Pró-Reitoria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de Pesquisa e Pós Graduação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0.21111</cdr:x>
      <cdr:y>0.04839</cdr:y>
    </cdr:from>
    <cdr:to>
      <cdr:x>0.75199</cdr:x>
      <cdr:y>0.15836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68152" y="216024"/>
          <a:ext cx="3505269" cy="490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         </a:t>
          </a:r>
          <a:r>
            <a:rPr lang="pt-BR" sz="1200" b="1" dirty="0" smtClean="0">
              <a:latin typeface="Arial" pitchFamily="34" charset="0"/>
              <a:cs typeface="Arial" pitchFamily="34" charset="0"/>
            </a:rPr>
            <a:t>Pró-Reitoria</a:t>
          </a:r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 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de Assuntos Estudantis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0.33721</cdr:x>
      <cdr:y>0.03509</cdr:y>
    </cdr:from>
    <cdr:to>
      <cdr:x>0.59743</cdr:x>
      <cdr:y>0.12299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88232" y="144016"/>
          <a:ext cx="1611458" cy="360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ENTREVISTADOS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0.14773</cdr:x>
      <cdr:y>0.04839</cdr:y>
    </cdr:from>
    <cdr:to>
      <cdr:x>0.84767</cdr:x>
      <cdr:y>0.16769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36104" y="216024"/>
          <a:ext cx="4435318" cy="532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                    Pró-Reitoria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de Extensão  e Cultura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0.14773</cdr:x>
      <cdr:y>0.03279</cdr:y>
    </cdr:from>
    <cdr:to>
      <cdr:x>0.83896</cdr:x>
      <cdr:y>0.13993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36104" y="144016"/>
          <a:ext cx="4380133" cy="470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dirty="0">
              <a:latin typeface="Arial" pitchFamily="34" charset="0"/>
              <a:cs typeface="Arial" pitchFamily="34" charset="0"/>
            </a:rPr>
            <a:t>                          </a:t>
          </a:r>
          <a:r>
            <a:rPr lang="pt-BR" sz="1200" b="1" dirty="0">
              <a:latin typeface="Arial" pitchFamily="34" charset="0"/>
              <a:cs typeface="Arial" pitchFamily="34" charset="0"/>
            </a:rPr>
            <a:t>Pró-Reitoria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de Administração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0.12199</cdr:x>
      <cdr:y>0.06642</cdr:y>
    </cdr:from>
    <cdr:to>
      <cdr:x>0.70733</cdr:x>
      <cdr:y>0.17546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80368" y="288042"/>
          <a:ext cx="3744412" cy="472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dirty="0">
              <a:latin typeface="Arial" pitchFamily="34" charset="0"/>
              <a:cs typeface="Arial" pitchFamily="34" charset="0"/>
            </a:rPr>
            <a:t>                      </a:t>
          </a:r>
          <a:r>
            <a:rPr lang="pt-BR" sz="1200" b="1" dirty="0">
              <a:latin typeface="Arial" pitchFamily="34" charset="0"/>
              <a:cs typeface="Arial" pitchFamily="34" charset="0"/>
            </a:rPr>
            <a:t>Pró-Reitoria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de Infraestrutura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0.16667</cdr:x>
      <cdr:y>0.07143</cdr:y>
    </cdr:from>
    <cdr:to>
      <cdr:x>0.85714</cdr:x>
      <cdr:y>0.19618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8112" y="288032"/>
          <a:ext cx="4176464" cy="503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      Pró-Reitoria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de Planejamento e Desenvolvimento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0.21875</cdr:x>
      <cdr:y>0.04762</cdr:y>
    </cdr:from>
    <cdr:to>
      <cdr:x>0.6778</cdr:x>
      <cdr:y>0.15091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12168" y="216028"/>
          <a:ext cx="3173306" cy="468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Se fosse hoje,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votarias no atual Reitor?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0.21951</cdr:x>
      <cdr:y>0.03448</cdr:y>
    </cdr:from>
    <cdr:to>
      <cdr:x>0.78036</cdr:x>
      <cdr:y>0.14116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96144" y="144016"/>
          <a:ext cx="3311606" cy="445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A Universidade deve ter um Hospital?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0.26667</cdr:x>
      <cdr:y>0.03333</cdr:y>
    </cdr:from>
    <cdr:to>
      <cdr:x>0.70292</cdr:x>
      <cdr:y>0.12261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728192" y="144016"/>
          <a:ext cx="2827243" cy="385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UFPEL deve ter um Hospital?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0.04781</cdr:x>
      <cdr:y>0</cdr:y>
    </cdr:from>
    <cdr:to>
      <cdr:x>0.95418</cdr:x>
      <cdr:y>0.16156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28600" y="0"/>
          <a:ext cx="4333875" cy="470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400" dirty="0">
              <a:latin typeface="Arial" pitchFamily="34" charset="0"/>
              <a:cs typeface="Arial" pitchFamily="34" charset="0"/>
            </a:rPr>
            <a:t>Se tivesse, qual seria</a:t>
          </a:r>
          <a:r>
            <a:rPr lang="pt-BR" sz="1400" baseline="0" dirty="0">
              <a:latin typeface="Arial" pitchFamily="34" charset="0"/>
              <a:cs typeface="Arial" pitchFamily="34" charset="0"/>
            </a:rPr>
            <a:t> o objetivo desse </a:t>
          </a:r>
          <a:r>
            <a:rPr lang="pt-BR" sz="1400" dirty="0">
              <a:latin typeface="Arial" pitchFamily="34" charset="0"/>
              <a:cs typeface="Arial" pitchFamily="34" charset="0"/>
            </a:rPr>
            <a:t>Hospital?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0.1573</cdr:x>
      <cdr:y>0.01695</cdr:y>
    </cdr:from>
    <cdr:to>
      <cdr:x>0.79329</cdr:x>
      <cdr:y>0.11864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8112" y="72008"/>
          <a:ext cx="407583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Quem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deve tomar a</a:t>
          </a:r>
          <a:r>
            <a:rPr lang="pt-BR" sz="1200" b="1" dirty="0">
              <a:latin typeface="Arial" pitchFamily="34" charset="0"/>
              <a:cs typeface="Arial" pitchFamily="34" charset="0"/>
            </a:rPr>
            <a:t>s grandes 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decisões na UFPel?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0.19101</cdr:x>
      <cdr:y>0.03226</cdr:y>
    </cdr:from>
    <cdr:to>
      <cdr:x>0.80795</cdr:x>
      <cdr:y>0.11907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224136" y="144016"/>
          <a:ext cx="3953772" cy="387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Como deve ser escolhido o Conselho Universitário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0.28409</cdr:x>
      <cdr:y>0.01695</cdr:y>
    </cdr:from>
    <cdr:to>
      <cdr:x>0.72727</cdr:x>
      <cdr:y>0.11339</cdr:y>
    </cdr:to>
    <cdr:sp macro="" textlink="">
      <cdr:nvSpPr>
        <cdr:cNvPr id="2" name="CaixaDeTexto 7"/>
        <cdr:cNvSpPr txBox="1"/>
      </cdr:nvSpPr>
      <cdr:spPr>
        <a:xfrm xmlns:a="http://schemas.openxmlformats.org/drawingml/2006/main">
          <a:off x="1800200" y="72008"/>
          <a:ext cx="2808312" cy="4097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FORMA DE INGRESSO NA UFPEL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0.18182</cdr:x>
      <cdr:y>0.01695</cdr:y>
    </cdr:from>
    <cdr:to>
      <cdr:x>0.76136</cdr:x>
      <cdr:y>0.14371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52128" y="72007"/>
          <a:ext cx="3672408" cy="538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Você sabe o que é a Constituinte Universitária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0.20225</cdr:x>
      <cdr:y>0.01613</cdr:y>
    </cdr:from>
    <cdr:to>
      <cdr:x>0.747</cdr:x>
      <cdr:y>0.10595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96144" y="72008"/>
          <a:ext cx="3491180" cy="40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O que mudará a Constituinte Universitária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0.26263</cdr:x>
      <cdr:y>0.0339</cdr:y>
    </cdr:from>
    <cdr:to>
      <cdr:x>0.68268</cdr:x>
      <cdr:y>0.12735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872208" y="144016"/>
          <a:ext cx="2994446" cy="397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Qual o principal problema da UFPel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0.2053</cdr:x>
      <cdr:y>0.02484</cdr:y>
    </cdr:from>
    <cdr:to>
      <cdr:x>0.70861</cdr:x>
      <cdr:y>0.10145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81101" y="114300"/>
          <a:ext cx="2895600" cy="352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>
              <a:latin typeface="Arial" pitchFamily="34" charset="0"/>
              <a:cs typeface="Arial" pitchFamily="34" charset="0"/>
            </a:rPr>
            <a:t>Qual o principal problema da UFPel?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0.25501</cdr:x>
      <cdr:y>0.03982</cdr:y>
    </cdr:from>
    <cdr:to>
      <cdr:x>0.74251</cdr:x>
      <cdr:y>0.20135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24138" y="157696"/>
          <a:ext cx="2913623" cy="639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pt-BR" sz="1200" b="1" dirty="0">
              <a:latin typeface="Arial" pitchFamily="34" charset="0"/>
              <a:cs typeface="Arial" pitchFamily="34" charset="0"/>
            </a:rPr>
            <a:t>Você participa de: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</a:t>
          </a:r>
        </a:p>
        <a:p xmlns:a="http://schemas.openxmlformats.org/drawingml/2006/main">
          <a:pPr algn="ctr"/>
          <a:r>
            <a:rPr lang="pt-BR" sz="1200" b="1" baseline="0" dirty="0">
              <a:latin typeface="Arial" pitchFamily="34" charset="0"/>
              <a:cs typeface="Arial" pitchFamily="34" charset="0"/>
            </a:rPr>
            <a:t>Partidos Políticos?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0.28235</cdr:x>
      <cdr:y>0.05263</cdr:y>
    </cdr:from>
    <cdr:to>
      <cdr:x>0.655</cdr:x>
      <cdr:y>0.17752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687511" y="216018"/>
          <a:ext cx="2227204" cy="512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Você participa de: </a:t>
          </a:r>
        </a:p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Associações 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Comunitárias?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0.3938</cdr:x>
      <cdr:y>0.05814</cdr:y>
    </cdr:from>
    <cdr:to>
      <cdr:x>0.64738</cdr:x>
      <cdr:y>0.16514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381964" y="230274"/>
          <a:ext cx="1533826" cy="423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Você participa de: </a:t>
          </a:r>
        </a:p>
        <a:p xmlns:a="http://schemas.openxmlformats.org/drawingml/2006/main"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Sindicatos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0.35344</cdr:x>
      <cdr:y>0.05393</cdr:y>
    </cdr:from>
    <cdr:to>
      <cdr:x>0.5845</cdr:x>
      <cdr:y>0.15521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239658" y="229134"/>
          <a:ext cx="1464159" cy="430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Você participa de: </a:t>
          </a:r>
        </a:p>
        <a:p xmlns:a="http://schemas.openxmlformats.org/drawingml/2006/main"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Cooperativas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0.32696</cdr:x>
      <cdr:y>0.05742</cdr:y>
    </cdr:from>
    <cdr:to>
      <cdr:x>0.62815</cdr:x>
      <cdr:y>0.1544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24774" y="227424"/>
          <a:ext cx="1865176" cy="384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Você participa de: </a:t>
          </a:r>
        </a:p>
        <a:p xmlns:a="http://schemas.openxmlformats.org/drawingml/2006/main"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Atividades 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Religiosas?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0.25207</cdr:x>
      <cdr:y>0.0529</cdr:y>
    </cdr:from>
    <cdr:to>
      <cdr:x>0.69254</cdr:x>
      <cdr:y>0.15501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24708" y="228564"/>
          <a:ext cx="2664258" cy="441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Você participa de: </a:t>
          </a:r>
        </a:p>
        <a:p xmlns:a="http://schemas.openxmlformats.org/drawingml/2006/main"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Conselhos 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Populares/Municipais?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0.23266</cdr:x>
      <cdr:y>0</cdr:y>
    </cdr:from>
    <cdr:to>
      <cdr:x>0.78076</cdr:x>
      <cdr:y>0.06936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90598" y="0"/>
          <a:ext cx="23336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dirty="0">
              <a:latin typeface="Arial" pitchFamily="34" charset="0"/>
              <a:cs typeface="Arial" pitchFamily="34" charset="0"/>
            </a:rPr>
            <a:t>ANO</a:t>
          </a:r>
          <a:r>
            <a:rPr lang="pt-BR" sz="1200" baseline="0" dirty="0">
              <a:latin typeface="Arial" pitchFamily="34" charset="0"/>
              <a:cs typeface="Arial" pitchFamily="34" charset="0"/>
            </a:rPr>
            <a:t> DE INGRESSO NA UFPEL</a:t>
          </a:r>
          <a:endParaRPr lang="pt-BR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0.3347</cdr:x>
      <cdr:y>0.05229</cdr:y>
    </cdr:from>
    <cdr:to>
      <cdr:x>0.65982</cdr:x>
      <cdr:y>0.1383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96782" y="229704"/>
          <a:ext cx="2036778" cy="377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Você participa de: </a:t>
          </a:r>
        </a:p>
        <a:p xmlns:a="http://schemas.openxmlformats.org/drawingml/2006/main"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Movimento 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Estudantil?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0.31852</cdr:x>
      <cdr:y>0.05459</cdr:y>
    </cdr:from>
    <cdr:to>
      <cdr:x>0.67514</cdr:x>
      <cdr:y>0.17789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880757" y="227994"/>
          <a:ext cx="2105718" cy="514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Você participa de: </a:t>
          </a:r>
        </a:p>
        <a:p xmlns:a="http://schemas.openxmlformats.org/drawingml/2006/main"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Outro 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Movimento Social?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0.27907</cdr:x>
      <cdr:y>0.01786</cdr:y>
    </cdr:from>
    <cdr:to>
      <cdr:x>0.66279</cdr:x>
      <cdr:y>0.10714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728192" y="72007"/>
          <a:ext cx="23762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VOCÊ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MORA EM PELOTAS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0.12791</cdr:x>
      <cdr:y>0.06667</cdr:y>
    </cdr:from>
    <cdr:to>
      <cdr:x>0.87209</cdr:x>
      <cdr:y>0.18333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92088" y="288032"/>
          <a:ext cx="4608512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VOCÊ MORAVA</a:t>
          </a:r>
          <a:r>
            <a:rPr lang="pt-BR" sz="1200" b="1" baseline="0" dirty="0">
              <a:latin typeface="Arial" pitchFamily="34" charset="0"/>
              <a:cs typeface="Arial" pitchFamily="34" charset="0"/>
            </a:rPr>
            <a:t> EM PELOTAS ANTES DE ESTUDAR NA </a:t>
          </a:r>
          <a:r>
            <a:rPr lang="pt-BR" sz="1200" b="1" baseline="0" dirty="0" smtClean="0">
              <a:latin typeface="Arial" pitchFamily="34" charset="0"/>
              <a:cs typeface="Arial" pitchFamily="34" charset="0"/>
            </a:rPr>
            <a:t>UFPel</a:t>
          </a:r>
          <a:r>
            <a:rPr lang="pt-BR" sz="1000" baseline="0" dirty="0" smtClean="0">
              <a:latin typeface="Arial" pitchFamily="34" charset="0"/>
              <a:cs typeface="Arial" pitchFamily="34" charset="0"/>
            </a:rPr>
            <a:t> </a:t>
          </a:r>
          <a:endParaRPr lang="pt-BR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0.29412</cdr:x>
      <cdr:y>0.01724</cdr:y>
    </cdr:from>
    <cdr:to>
      <cdr:x>0.65882</cdr:x>
      <cdr:y>0.13793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800200" y="72008"/>
          <a:ext cx="22322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>
              <a:latin typeface="Arial" pitchFamily="34" charset="0"/>
              <a:cs typeface="Arial" pitchFamily="34" charset="0"/>
            </a:rPr>
            <a:t>ONDE MORAVA ANTES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0.24719</cdr:x>
      <cdr:y>0.03333</cdr:y>
    </cdr:from>
    <cdr:to>
      <cdr:x>0.66292</cdr:x>
      <cdr:y>0.14103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144016"/>
          <a:ext cx="2664266" cy="465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ADMINISTRAÇÃO SUPERIOR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0.33333</cdr:x>
      <cdr:y>0.04839</cdr:y>
    </cdr:from>
    <cdr:to>
      <cdr:x>0.59833</cdr:x>
      <cdr:y>0.13475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16224" y="216024"/>
          <a:ext cx="1602898" cy="385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t-BR" sz="1200" b="1" dirty="0" smtClean="0">
              <a:latin typeface="Arial" pitchFamily="34" charset="0"/>
              <a:cs typeface="Arial" pitchFamily="34" charset="0"/>
            </a:rPr>
            <a:t>PROFESSORES</a:t>
          </a:r>
          <a:endParaRPr lang="pt-BR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7D7FFEE4-4A8C-4EF6-87B2-F4E802178BD4}" type="datetimeFigureOut">
              <a:rPr/>
              <a:pPr/>
              <a:t>31/8/2006</a:t>
            </a:fld>
            <a:endParaRPr lang="pt-BR" dirty="0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4A6505C8-6E27-40BE-9D71-ECD91AC13D63}" type="slidenum">
              <a:rPr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7219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663A-5A09-470A-8CA2-108EEA1DD31B}" type="datetimeFigureOut">
              <a:rPr lang="pt-BR" smtClean="0"/>
              <a:pPr/>
              <a:t>27/1/2014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C286-B2FE-44AC-8F25-02BBF4E9D12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Núcleo de Estudos em Políticas Públicas - UF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00042"/>
            <a:ext cx="2714625" cy="876300"/>
          </a:xfrm>
          <a:prstGeom prst="rect">
            <a:avLst/>
          </a:prstGeom>
          <a:noFill/>
        </p:spPr>
      </p:pic>
      <p:sp>
        <p:nvSpPr>
          <p:cNvPr id="25604" name="AutoShape 4" descr="data:image/jpeg;base64,/9j/4AAQSkZJRgABAQAAAQABAAD/2wCEAAkGBhQSERUUEhQWFRQWFhkYFxQWGBgaFhYVFxQVFhYdGBkXHCYeFxwjGhgXHy8gJScpLSwsFh4xNTAqNSYrLCkBCQoKDgwOGg8PGi0kHyUuLC0wLSwwLCovKi80LCwsLDAqLCwpKSwvLCksLCwvLC8qLCwsKSwqLCwsLDQpLCwvLP/AABEIAOEA4AMBIgACEQEDEQH/xAAcAAABBQEBAQAAAAAAAAAAAAAAAwQFBgcCAQj/xABIEAACAQIDBAcEBwUFCAIDAAABAgMAEQQSIQUGMUETIjJRYXGBB0KRoRQjUmKxwdEzcoKS8BVDk7LhFiRTVHOiwvFj0jSD4v/EABsBAAMBAQEBAQAAAAAAAAAAAAADBAIFAQYH/8QANhEAAQMCAwUHAwMEAwEAAAAAAQACEQMhBBIxQVFhgZEFEyJxocHwMrHRBiPhFEJS8TOy0hX/2gAMAwEAAhEDEQA/ANxooooQiiiihCKKKKEIooqPi25G8vRIS7C+YoLolh7zcAT3VoNJ0Cy5wbElSFRmN3ihjbIXzSf8NAXe/kt7etSdVjEYk4XGvljaT6QgZVQC/SJo2pIAGWxNMosDyQd3klV6hYARv8/l1N7OxrSAloniF+qHtmYd9gTl8jUNgDiMSZb4johHM8eWONb2W1us1+INSuzpp2JMsaRrbqqGzPf7xAy/CoSLZKvjcSjvIqno5AqOyKcykMTlOuopzAAXaC0/5fNUioXEM1Mkja3Zw8lPbO2f0Wb62SQmxJka9raaCwAqBwmyY58Vi+lznLIgW0jqADGCdFYCpXA4fCwPaMosj2Xt3djqQNSSedRmE2vDBi8WJZFTM0ZGY8fq9bV6zN4yyZjdB1G5eVMngD4iTtkaHelmgODnhCO5hmbozG7Fsr5SVKljcXsQRSu8DM82GhSRo87OzFDZsqJ3+ZFIS4xcZPCIbtFC/SvLYhcwBCKpPaNzypPaEEM+0Mk2XLHALBmtdne+moNwB862B4gX6gGd+0CeKw4jKWs0LhF7bCYO7VSA2ViVPUxRYfZljVv+5cppztfa3QKhyF2dwiopAJJudL6cBSeD2Ckbho5JQBrkMjMh0I4Nfv8AlUZtOWWTHL0SLIMMmZlZsvXkuBY2IzBRfXvpTQKj73AE6BvXnCa4mmy0gkgal3TlOxSeG3iiZgjZopDwSVShJ8Ceq3oTUpVS2ptU4uGSBMNL0t8hzBckb6G5e9tBqO+rRAhVFBNyFAJ7yBqaXVphoB0O7VMo1S8kajfEckrRUVgt4Y5ZjEgYjKSJLdRspCtlPOxI14VK0pzHNMOCcx7XiWmUUUUVlbRRRRQhFFFFCEUUUUIRRRRQhFFRu3dsDDxhspZmYIo4LmPDMx0UeNM13ceQZp8RL0h/4TlETuCqONu88aa2nbM4wEl1U5srRJ6QuN7lIWN2ZugD2nRSVujaAkjWwPEc66Ta6KOhwMQlK6dTqwp+8/C/gLmjZ2Ics+ExVnbISr2sJYjobj7Q4Gmey8fJhg2FWF5ZIz9XlACtG2qs78FtwPPSqg3w5dYvrAIO3ly9FGXePODANtJII2c+fqrRFewzWvYXtwvbW1+V6i94ME7dDJEMzxSqwGgup6rjXwN/SuIZHiJlxUwuRYQoOouvK/WdvGo7au9EjKww9ka3VdxfXl1eH40qnSfnlt/snVa1PJD5H3VpZwBc6DvNVHb219l9JnnmRnAy2RmbQEmxEfmeNZLtjbGJmcjESOzA2KseqCO5R1R6ColqtpYItMl3RT1MUHiMoI43WtD2j7MgN4YGJ+0sSKfixBpGX2zQcsK582Qfkayk14Kf/SUzcyeaUMQ8CBA5LWYvbVFzw0g8mU/kKVb2mbOn/bQN5vGjfMEmshNeivP6OmLiRzXpxLyIMHktx2LtjZZkDwTKjfZLugNxbsuQDxqxbN2esZkdWzGV85bTuAABHEAV83JUpsnbGIhYDDySKxNgqk2JP3TofUUqphHGYcea1TxDW6tFt1lt7RmLHF7ERSw9dvdV49QSeA6t+NR+0MfLixeONzhA1nKECSZRxyA26l/U0bJ3nkCKuJAdrdZlFteenA/KrJgsbHIv1ZFhy4EenKpXZqRDnNki07P9prclYFrXQDJjb/reoLY+Ljkxp6EWSPDKoXKVyEyG6lSAQdBUltXaxR44olDyyHsk6LGD1ma3Ach40ylk+jTYrEyiyFYghBF2spBA8cxtTjd/ZzDNPN+3l1P3E91B5Dj414/L9Z0gRxMe21apl8d2NZM8BMeuzqpmiiioleiiiihCKKKKEIooooQimmL2tFEyrJIqM18oYgXt507qD3nwXVWcKHMV8yEA54T+0Wx46dYeIplJrXOAclVnOawub83qUxWGSaMo4DI4se4jwP51D7KxzYeT6NiGuLXhlPvoPdY8nUfEfOOw+zlklvgJGhjUXd1JMRYi6qqE5SRxPdw41JSYFmicbQMLxJZg4BU6cS3Id2nG9U5GsGUmx2bR7euilzueczRBG3+0+/ONVzhZvpGKE6aQwo6iQ6CRmtmy391bce+q7vZ7T1TNHg7M3AzHVQfuD3j48POq9vlvy2I+pgvHhxpYaGQDhe3Be5fj3CoVXTwwdDnjTQflIdXLQQ03Op/Csuxt72ZsuJcsSdJW4+TeHjyq01SpdzJhghjLr0Z1ya58pbKG4Wtz8jXu7+8pjtHKbx8m5p+q/hVPhd9Kiexzbnan+92xcy9Mg6yjrjvUc/Mfh5VSnFawrAi4sQeB5EGqDvPsXoXuo+rfs/dPNfzHh5Vth2LLTCg65Fe14KYmBBrquTXtCCu0FXLdDYuUdM41I6g7l5t68vDzqF3a2L08nWH1a6t49y+vPwrQLgDkAB5AAfgKW87Etx2Lqqxtre5kbLhmIYHWVfwX9aabwbzdJeOI2Tgzc28B3L+NQMEJY9UE+QJ/Cshu9DQStM3c9o6TL0GPVesLdJbqN++vun7w08quOztnyQuBHIHwxFwrklo9Orkb3l8Dw76wmTCuurIwHeVYfiKtO5W/b4UiOQl8P3cWj8V8Pu/DxkrYfwnu+n44roU6wLh3mu/88FshNuNV2faUuLYphGyRqetiSLgsPdjHveJ/o8bxzdLHFIHzYM6zdH2ip4G41yX4ga/lPYfo1jGTKIwuhFgoW3fwtULQKbQ6JJ6Dz4qtxNRxZMAdT5cOKabG2m0gZJQFmjNnUcDfgy/dbj8qk6r+yZ/pGLknT9ksYiVuUjBszEd4HC9TwcEkAi44ju86xWbld7blug/M25njvXVFFFJT0V4TXtN8fheljdMzLmUjMuhF+6vRrdeGYsohcVPimYwSLFCpKq5QO0pGhIBNgt9L87GvItqTQOseLCsjnKk6CyljwWRT2Se/hSWHx0mCCx4hc0CgKs8Y0UDQdIg7P7w0pbePELNEkMZDtOy5SDcBVYMz3HIAfE1bl8QbAynb7zv2kHoufm8JdmOcag/aNx0BHVLbEwjYcyxkAQq2aJrjRWuWU/um+vjWb7974nFP0UZtAp/xGHvHw7h6+U/7Sd6Mo+ixnUj60+HJfXifCw5ms2IqjD0sx71+vy/NYrPyjumaD5HJcEU42RstsRPHCvF2Av3Dix9FBPpSFX/2XbMC9Li5NFQFFJ5aZpD6Cw9TVNWp3bCVPSZneArbNjoGm/s6wynDHTuXsBfPJ1vSsQ2lgGgmkiftIxU+Njx9RY+tTKbyt/aAxhv+1zEf/H2cv+HpU97WNjgSx4lOzKuViOGZRdT6p/kpFFvcvDTtHqnVXd6wuGw+irGwd4jAcj3aI8uaeI8PD+jb8Vh0xEJW4KOLhhy7iPEH9Kzc1I7E282Ha3ajPFe7xXuP41YW7QoC3cozHYNopGRxqp9CORHgRTer1vDs5cVCJoesyi4txZeanxHG3mOdUeOPMwUcSQPjWswiSt05dYarkjXWl8JhWldUQXZjYfqfAcam96NmZQslrEgX8VI6p/L/ANVLbtbNXDQmeaysw5+6nIeZ7vIVJhMW3E0RVb04qztHCuwdY0iZ3HePnqpnA4RMPCFuAqi7MdLnmT/XdVcxm0JcdKMPhlJDHhwLW4lvsqOP491R23N4GxBsLrGOC9/i3j4cq1f2cbrjDYYSOPrpgGYniqHVV+Gp8T4CtVqndNzHVTYeh3roOiZ7I9nWEwkRlxhWQqLsz6RL5L73re/cKidpe1TIcmCgRUGgZxa/ki2sPM+gpn7Tt5DLP9HQ/VxHrW96W2t/3b2871SQKVSo5xnq3nYqatUMOSnZXbDe1fFX66ROvMZWX5hj+BqybPOz9qqQYhHMBcgWWQeKsujjzHmKyoCl8FjHikWSM5XQ3B8fzHIjurb8O3VljwWWV3aPuFpGDw0uyXyuTLgZDYtbWJm0uy9x4G2h8DoZ6fdnCBekYkQ9rL0jCHXW+W9rfKnuyscmMwquVBWRLMh1F+DqfW4qvbIIilk2ZiOtGwJgZuJja5y37xY28VPhUAe4kmSCNY2/yFY6myBYEbJ2H8FLY7b0jRj6MhiwwIVsRl4ITa8aH3R9qnDbPGBKzxlmjNhiCzFiwJ0lv3gnXwNPNjSkh8LP1njFteEsJFlb4aHxFO9l7NMcRids6AsFvx6M9lWvxsNPK1adUDPDFv8AsDtnf8hKZTL/ABTff/iRsjd8lP1YEXGoPOva4iiCqFUAACwA4ADQAV3UK6IRUVtPYnSuJI5ZIpQLBlN1IBJAZDow1rveDGNHATHo7FUU9xdgt/S9/So3ERrglCwAviZyFXOzMWI4s1zoouSbVRSa76mm5+GeClrPb9LhYXPtHFdttWeDTFRdJHwM0IuLffjOo9NK9w+Fw0CPiYFA6RRl45ddRlB7IJ1I8K9w808M8Uc0omWYML5ApR1XNpbipF/Gme9GNu4jHBBc+Z/QfjT2tzODRtuYmCPLzUz35Glx1FhMSD5+X+1RcZu08js7S5mYkklTqSbngaaPupLyZD6kflVoMo7x8RXJxaDi6/zD9a6IK5ec71Um3ZnvYIGJ0FmGp9avm8+GbCbMTCwqWZwFYqL6dqU6d50/ipfdaNZZswIYR6mxB1PZ4ep9KabybxQtOwMi2Tq2vzB63z/Cp3nPVDd1/wAKxjiyiX7TYe6zSXBuOKMPNT+laVs2L+0NjGI6yxDKL8c8WsfxSw9TUUdvwD+8Hwb9Km9zd5YWnMSvcuLjQjVQTxI7r/CtYiSzMNRdZwz/AB5TobLImWk2FaZvguGw+IZZIh1xnW0YIIJN9fAg1WJsfgT/AHLegt+D1Sx+YBwSXSxxaQozd/aMkcoCahj1lPAjv8CBzqybO3UMuI6REIzHjbqIfeIPx08ahsPjcKHHRpIjHS7MCuvfqTWubtgfRorfZ+dzf518l+ocbXouDGWaR13r6fsinQZhzicsvDoE/wBtrGPnoq3vvBFH0JcXRVta1ychUoLc9bfGs623tiSeQh+qqnRO7xPefGti3h2UkimRybRoxC6WJtfXnxArKJcRhM7dJHKzX6xDDLccbC4r39M4iWOoxpeegSe2GMdSp15JcPDHNx9x5Jpu5gOmxUEZ4PIoP7t7t8ga+hp5QiFjwUE+gF6yTc7HYP6ZAI4mVy9lY62JVueY1q+0nAhkJ4BGJ8sprtY0y9oUGCPgc5fPMsxkdnOrOxY+bG5+ZpaLAueCOfJT+lW2LeLDgCzW/gI/AUuN4ID/AHg9Q36V0p4Ll5yqomxJz/dN66fjTlN2pz7oHmw/K9WUbZhP94vxpRdpxH+8T+YVmSvM53qf9m+GeKCSNyDZ8wsb2DKL8u8H40b97H6RoJlYo8bEBgLnky8+RU/Gl9zZ1YyZWB0XgQftd1Pd7GAhW/2x+DVzDbE/Ny6oObCzPyU82a6SqkthnClc1tRwzDwBIBp8Wtxqq7r46zlCdG4fvD/T8Kfz7rLKWM8ssoJNkLZUUHh1Vtewtx7qXUpta8hxgdU2jWc+mCwSduxdY7e7DREjpM5HERjNYd5I0A8zUyrX1FV7d9Y/orROEQxhopgAF4XGY+a63PfTzdXEF8JETrYFb/aCsVB9QAa8q02tByzYx5/IXtGq5xGaLibbN/3T3aGCSaNo5BdW8bEG9wQeRB1qPw2xBBnlBknmy2UyOC1hwVSRZbnnTWTZiYzETdNdo4isaLmIXNlDO1gePWA9KabKxWKZGhgsVjkdPpE2vVViFCgauQNLnSttYQ2A7dINhfj90t1RpfJbvgi5tw+ykMPFK0hxOJVY1iRujjDZsoIu7Mw0uQLacqyXaGLMsryNxdi3xN/9K07ednw+z5A8pkkc5c5AHbIBAA4DKDWV1Vh7y7kISKwgBp8zOs8rJMrXJSlqk92dkfScTHHbq3zP+4up+Og9aqLg0SUgNJMBaDuhsd4MB1AOnlUv1tAGYfVgnuAt86qDezHFnnFf986n+Wpb2ibwukqQwuyZBmcoxXVuyNO4a/xCqedvYn/mJv8AEf8AWo6Lahl4IuqqrqYOQg2UufZdi++L+c//AFpxs32dY2GaOVTFdHDds62Oo7PMXHrVeO38T/zE3+I/61ydvYn/AJib/Ef9acW1TaR0Sg6kLgHqtA9qWxelwomA60Juf+m1g3wOU+hrIHWtm3D2j9LwTxTEuylkfMblkcEi5PgSP4aosu7iYRnbEkMUYhUHvWPVJ7yRY24C+tZwri2aZ2L3FwYqDaoXZWwQ5Rp3EUTMqhmNs2YgadyjiT4etatsXArh1KrjIWQm6qQLLpbQ9KSax/a20HmfM/Dgq8lHcK0D2V7bafPh5XcmNQ0ZzsLILIVspAsOrbzNJ7Swwr0/GJA2LeAqlhI2lWfacSzJk+lwKCRe1jcA3t+10FZVvDuwIZHMEizxqRdkIJW4za2JvbvvWie0fa5weHURPIJZWyq3SOcqrq5AJtfgP4qynZu0Xik6RTcntA8Gubm/rreldmYRtAF1MQD6pmPrFwDNoXuy8WYZY5RxR1b+VgbetfQmZZotDdJE0PerLp8jWMYjZKYhelw+je9H3HnbuPyPhVv9mu8vV+iTGzLfor8xxKeY1I8PKqcYzM0OGxJwVUAlp2rNpMOUYqeKkqfMGx/CvQtW32i7D6HFdIo6k3W8nHbHro38RqrhaqY8PaHBIewtcWlcha6r0LSsUJYhVFySAAOJJNgBWpWRwV/9lGHISd+RZF+AYn/MKR9qePBaGEe6C7evVX5Bqsez4k2bgR0h1UZmtxeRuS9/IDwF6yzaW0HnleV+05v4AcAB4AWHpXPpDvKxqbFfVOSkKe1JYLEtFIki8UYMPQ3rdMNiA6K47LKGB8CLisHrQcJKJtkLm63ROoYd6pILg2+41bxNPOW+cJdCp3YdG6VN7Zh2ez58QYs/Pr2Jt9oKet6inmytvwSt0UJPVS4GUquUEDq3AvxHCo/bGyIYEikiiRck0ZOUDVWbIbnno1/Snm1OpicK/Il4j/Gl1/7lqchrmgSTrEnSOH8poL2PJho0mBrJ32+yRXY2JiZ2gnQh3ZykkfNuPWU35CkNnNi8NGEbDrKASS0cgBJZixOVwOZp7svaLNhHlY3YGYgnuR3C/AACvcbtF1wDTXs/QZ7gcGKA3A8zXsvJyOAN43X5QvMrAM7SRad9ucqC9pc/1EK8Mz5iO7Kv/wDVZ30dXn2kOSMPfjlYnz6lUq1U4e1MJOIMvKSyGtE9n2zBBh5MTILZgbeESXJPqQT6Cq5sXZWFYK+IxIXviAObQnQtyv4d9XqTeTBNGY+mTIVyWGYdUi1hpppS8Q8kZADxTMOwA5iRwWU7QxpmleVuLsW8r8B6Cw9Kb2qc2vsuCMEw4lZRewTKQ1jzJ4G1ROWq2uBFlM4EG6Qy11BhGdsqi5/rj3Cn2C2YZDpoObcvTvNTlo8PHoP/ALMf6+FalJc6LBSe4uHXDS5S12lFvAsoLAAeWb4019q2xjmjxC3KkZGHcdSp9Rcfwil9gthUlGInxKM4HUQBgsdxrfTU6kf1pYsdvJgZo2jklRkYWI636aHneoHvLa2doPFX0mTRyvInYsPkjqy+ys22iPGKT/xNcbf2NDGQYJxMpJ0sQyjlmPA+ndTz2bQW2ip/+OT8BVdV4dSPkkUmltUJ97Zv2uGHLJJ/mSqHHHWh+1uHNNh/+m/+ZapSYavMKf2Rz+69xI/dPzYpDduFrzOpsY4WktybK8dwfDKW8japdoExKiSM5JFtZh2lYai9vkf/AFXu4piWdxOVWN4XQ5yADmZNL+V6tmG2bsuM3SSMH/rG3wzVl9bK4ggrIw+cBzSAU0Wb+0cM2GnsuKjGZDycjQMvgeDDle/lns2HKMVYEMpIIPEEaGtbhw+BYhkkTMhuGWXVT8eY08RUBv8AbMhcfSI3TOLB1DDrjgCO9h8x5UmlUAdlAMH0TqjCWy4iR6/yqDarruJshEVsbOQqJfoyeF+DN4/ZHjfwqtbLwKySqjusak9Z2IACjjqefd41o2OjwEyIjzp0cYAWNZQqi2gNgdTbnW8Q+2XeigyfFuVG3p3kfGSXsViXsJ/5N94/Lh33jsHgC6ynlHGX9c6KP83yq+HYOy/+Kv8Ajf60jtTD4KHCTrh5ELuqj9pmY2cGw18zpXjawADWgr11JxJc4hUHo6vm4EQlwuJgY9U8+4OhUn/tqj2q7ezNutOO9U/Fh+dbxBOQkJdAS+CrGdtYPohHJPE4ChTcjWwHEel67benBmwM0bai3E2PK2mhpLdLAp9Eiuik2NzlFzZ2Gpt4VNLhlHBVHoKhqd21xbexO0fhWU+9c0OsJA2H8qsQbLxqYdoFGHKkOMxZ831hYnla/WrzFYHHPhjhzHBlMYjzCRr2AAvYjwqVlwuLViY5o3Um4SVCCBroHQ6+orltuSxgmfDMAOLxMsi2HMjRgPSm944mQGm88+oSDTaBDi4CI328wCq37SY7dB+64+GSqVar3v8ASLLh4JkN1JNjw0ZbjT+GqNlp9D6ACsV/rkLm1Fq7tXqpc2AuaekpO1SGA2SW6z6L3cz+gp3gdlW6z6nkOQ8+81YcDhFZSTe97cfAVFjsdTwNHvqsxIFuPMIpMdXfkpqJmmWJe4DQAflVfxM7SNdvQcgPCrdi9ixMbkMT+8aYybGiHI/zGuIP1VgnaB3Qf+lczsmsL2+clWsldCKpp9nxjkfjTZ4VFOH6jwp0Dug/KcOyq3D5yTFcNerJuThMuKQ/dcf9tQjSWpTDbbkiIMbBSOdgTqLcwa9f23Qe0gB3QflOp9l1WuBMfOSsvtEgzSxeCN/mFU1sNan+L2/LMQZGzECw0UWF78gKRWS9eU+2qFNsEO6D8r2r2ZVc6RHzkmZirzJUkkKmnKbPjPI/Gg/qLCjUO6D8pH/yq3Dr/CiMPMyNmU/oR41YMPiFlX5FT+dEexojyP8AMae4TYkSm4DA/vGkn9VYJuod0H/pKf2TWN7fOSr2P2QV6yar3cx+oqNtV8xuEVUuL3vbj51X8dsoN1k0PdyP6Gu1gMfSx9LvqUxJF7e5UFWm/DvyVFB2otSjJY2Ise6vLVchcWq6ezNOvMfuoPm36VTctXfcHCsYMSV4t1VPiEb82FIr/QU6h9YKnP7bke4wmH6RFJHSMwSMkHXJzbXnwpXB7fbpFjxELQu3YJIaNz3Bhz8DXe6+IRsLEEt1FCMvNXUWYEcje9Jb0sDGiD9o80fRjnmDgkjyUG5qSGl/d5ed5893oqJeKfe5uMWjyFp9UrtHa0gcxQQmR7Al26sSX4Xbn5Ck4t3y5D4t+mYahLWhU+Ce95tene1MTMuUQRCQm9yzhVXhx5n07qYf2djJP2uIWIfZgTX+d9flXjDDbEN46n3I9F68S4yC7hoPWAfVc764PNg3sOwVYAdwNj8iazG1ajgocOOkw6zGV3Ul8z52tbKfAceFZ6myWzsp0ysVJ8QbG3fVOHtLf4SMQ4QHny3ppDAXNlH6DzqbweAEfi3f+ndS0EAQWUW/PzrnE4kILn0HfVcQue55cjE4kILn0HfTjdvGFukBOtwQO4WI0+VV6WUubn/QU92JPklF+DdU+vD52ri9uUDicDUYNYkcjPsr8D+1Va4qyTmo+Y0+nphNX5RSX1wTGZqYzNT2eo+aurSCa1M5ZKavNS01MZhXUpNBTgE4SanUUlRsIp9DRVaAghScLU+hao6GpCCuXVCS5SEJqQgNR0NP4K5VVKKZbyYwqsYHHMT6AW/Om2GxQcXHHmO6mu3Z88ptwUZR+fz/AAqPjkKm441+q9g0Dh8DTadSJPO/2hfJY+KlVzh5KXxmBWQdx5H9e8VBz4cobMPXkfKp7C4oONOPMd1dzQBhYi4ruarnNcWqtWrTdxsLkwin7ZZvibD5AVQZdlNmCrrmIAPiTYXrSpdlho0hSZ42iC6xsA1spUZgeIOtR4k2DSulhjMuF1zjt2IZHMgzxueLxMULedtDXWztgwwvmGZ5CLB5HLvbS9r8B5U2+j46PsyRTjudTG/xXSktlTyT4t3lj6MwRhMuYMM0hzEgj7oHxpPjLT45AG/2MFM/bDx4IcTtHW4kKcxhfIeiyl7dXPfLfxtrUDjtmERtJjsQzIouY4/q4/Kw6z34amrLVV20cRLilRIC8UVmGZssbSEAhmPvBb8BzrGHkmBA2zaeRK3igAJIJ2AXjmBqnO6uwxGGmaNUkk4IBbo4/dXz5k99Mt5cHllzDg+vqOP61INsWWUXxWIOXnHD9WlvvN2m+IrraMSS4VkwxSRo1+rUPfVR1QSCSL8KcKkVM5M7DuHMpDqU0sgbG0TEk7bKoYnEhB3nkKiJGLG7cflVdn3onZj/ALuc3O+bTwtYWpFp8XLxYRL93j+Z+Yqx5DfqcBz/AAo2tay5N1ZwK6AqrLJi4uw4lXubj89fnSi70Tr2sP8ADMPyNZblf9DgefsU0PadCtJwmK6RAeY0bz/1pKYVQsNvpOpvHh+PI5iPwFeYjbGOn7TrCvcgsfjcn5ivhMV+mqjcQ403Naw3udOECTbZwXbp9p02Uxn1VvmWmEyVWUxuMi7MglXufU/E6/OujvXMO3h9fDMPyNA7CxIP7Za4cDHo6FTS7Vw7hcwpaWOmrw1HNvJM3Zw59c36CkycVL2mES/d4/mfnVdPsnEN/wCQtb5kH0Epj+1sOwWMqVSGnUUdQA+lRdlhIvc3H56/OlF3jmXtYf4Zh+Rr2p2RiHf8Ra7yIHoYXjO18O8XMK0wpT+Fapq72THsYb45v0Fcvj8bLoXEK9yCzfEXPzFRnsLEk/uFrRxIPo2Vir2rh2ixlaHCKWxWK6NCefAef9a1nWH2tjoOzIJlHJxc/E2PzrrE76YhiOkw/D7OYD8DXmG/TNR2IaXva5mpg3PCDBvt4Kd/alN1M5NVPGuSKrh3ombs4fXxzfoKTabFy9pxEvcvH5XPzr7x2Vg8TgOfsFwy8DUqzoSpupsal8Lig47jzFUBZsXF2XEq9zcfnY/Olod551Yf7uc19MubX5G9aYWu+lwPP8pTg19wbrV92sHnlzHgmv8AEeH6+lPd58LlKTQ9XEl1jQjg+Y6q45qBc+FqUwUDxYRQXjhmcAktYqrm1xrbNYaU3fYeLd0kbFRkpcraEW6wsTbNrpUmcGpnLgBptv6aFVimW0u7DSSb2i3rqFJbK2wJbo69HMnbjP8AmU+8p7xS+z9nCIyG5YySFyT4gADyAFqiZN3Z3dHkxCkowIZYgr2vqAwbgeY1qxVNUyj6Drrr7qulmd9Y00NvYopvj8SY4yyo0hHBFtckm3OnFFJFjdPIkWVeTYkuJObGN1eIwyHqDuztxc/KuNu4GPDKk8KrG6Oi2UBRIjMFKkDjobjyqR2ttcxFUjieWVwcqgWXTiWc6KBem2D2E7us2LcSOuqRrpFEfAe833jVjXuEOeYbu38vcqF9NpljBLv8js5+w+yqntA3cyP9IjHUc/WD7Lnn5H8fOqciE8ATW6TwK6lWAZSLEHgRWY724RcC13a0bXyGxJP3dOYqWlQFR0SlYjCDNnGirLxkcQRXNPsFtyCXsyKD9luqfg1SH0dT7oPjYU1+CLTr1UZw+4qBruKFm0UE+QqdXCr9kD0rjEbdw8I68qgj3VOZvgt68bgidvRejDbyoabDsvaUjzH50nVn2XvJhprZZUufdc5W+DcfS9TkWy4n1MaN45QfyrFTClh/K3/SToVnhpxg9nyTG0UbOfugkep4CtLw+x4V16KMeORfzFGO30wWFH1k8YI9xDnb+VL29bUttBxMC/kmNwP+TlmuN2bLCbSxsh+8CB6HgabVqWB34wWKA6OdLn+7kORv5Xtf0vXuI2RC2vRRnxyL+IFDqDmmDbzQ7Aj+1yyylIsOzdlSfIfnWgSbKiXURoPHKP0qD2nvFhoe3Klx7qnM3wW9qZTwpcfwl/0kalVqWFlNmBHmK4qcw+8GHmHUlW591uq3wa1KNhVPug+NhW3YIjb1WHYfcVX66SMngCanPo6j3QPQUwxm2oIu1Iv7qnMfgteswRcdei8GH3lMnjI4girh7P8AdzO/0iQdRD1B9pxz8l/Hypnulhlx7XjP1a2zmxBF+A1HE1qEGHVFCoAqgWAHAClVaApuiVXh8IM2c6KubPwEWIVsVigrglsofVIo1YqAAdAdCSfGul3jYRmSHD3wsYtnzBSUXQmNCNVAHrTqbdCBmJOfIWzGEOREW4klPPWksYk894BD0MN8rSFlN4weCKvDMNNeANWZmPO8cbADhe5TMlRg3HeLlx4mLBTsUgZQw4EAjyIuK7rlEAAA0AFgPAV1UC6IRRRRQhFFFBoQq9t7fWHDP0ZDO/MLbq34XJ525V3h8VhtpwMpXMtxmRwMytxU+fcRVG302PKmKkcqxSRsysASNeXgRVg9nGyJEEkrgqrgBQdCbG5Njy/1rq1MNRbhxUab2XGpYqs/Emk4eG/RUnezcEYd+st42PVlXS/gwGgb8arf+z9uxI6/14EV9GYnDLIpR1DKwsQeBFUPbXs5KktAxK/YIuw8jfrfj51z2YiuyzHfOaZWw1RhmnpuWYf2BftSuf68Sac4fY0ScFue9tflw+VWdN3NdXPll/U1IYXd+IcQW/eOnwFMc/FPEOd7fZTClWdqqTiNjxPxWx710/0psuwcvYldfL/QitIl3ZhfkUP3T+RuKRO4oPZlI81v+BrLauIpiGu9/utdzWbp86rPW2GW7c0jeZ/UmnGH2NEnBbnvbX5cPlWgwezwHtTH0Qfm1TmzdxMKliytIfvnT+VbD43rL6+IeIc72+y0MPXfrb5wWRYnY8T8Vse9dPlw+VN12EV7Err5f6EVs209xMK9yqmM/cNh/Kbj4WqCxHs8A7Mx9UH5NQyviGCGu9/ug4auzS/zis2bYRbtyu3n/qTTjD7HiTgtz3tr8uHyq9f7CgdqUnyX9WpaPdiFORc/eOnwFhWjVxNSxd7fZY7ms7X50Wf4jY8T8Vse9dPlw+VNf9n7dmV1/rwIrQcVu/EeAK/unT4HSmD7ua6Of5f0Naa/E0xDXe/3XhpVW6Km/wCz9+1K7f14k1Y909wRiH6q2RT1pG1t4KOBb8KtmxfZyWIadiF+wNGPmfdHz8qvuGwyxqERQqgWAHAVh+Irus93T+FTRw1R5mppuUcFw+z8NoBHEvIDVmPl2mJ/rSo3ZntBgmkEZV48xsrNaxPK9jpeu9/dlSTYYdGCxR8xUcSLEGw5kXrO9k7FlmlVERuIu1iAovqSTwq/DYajUpF7zf7JeLxVajWaymLW2araaK8UV7XKXZRRRRQhFFFFCEUUUUIRRRRQhFV6bGzz4hhhnVUh0YsLrJKbErpqABzHAmn238a8cVogTLIQiaaBm94nkALn0qGxezXwEIkw8h0K9KkhJRyxCl+9Dc305cqqoMESYk2E/OQUeIeZgTAuY+cynqNHiHMc8ZixAF7X7S8MyMNHXz1FIT7vOvZIYfA/CvMbBiSxxLqgMEUnRRoxfM7DUk2Glhwr3B4WUwieHFvI5XMQ+VomNrlcoAKa6aHSmFsCQQPUT5rAeZgtJ6Ax5WSKxEHUEHxp3EKk9m4pcRDHIVtnUGx1sefzpQ7PTkLeVIc6DBVLWyARomkIp7CK8GDA50qkdqUSmAQk5qZTCpF470kcGDzoBQQoeUU0aIngCT4VNydCjqjsA79lSdWt3Cvdq44YeLMqXYsqqo0u7GygnkKcCSQANUl0AEk6aqIh3ed+11R48fhTz/d8Kuc62YIz9oqWI7VuwNRXL4fHAZxLEzc4clkIvqBITmv42ptjsKseKs4+pxi5HHITAdU/xDTzFMDcxguny9fRKc8tEhsefHTTjruVlBr2oPdzFMpfCym8kNsrH34j2G9OB8qfQbYjeUxIczKLsVBKqe4sNA3h4Uh1JzSQLx9t6oZVa4Am07OO5PqLUUUpNRRRRQhFFFFCEUUUUIRRRRQhFFFFCEVGbx7PafDSRpbMwFrmw0YHj6VJ0Vpri1wcNiy9oe0tO1QuO2k0E8PSELA6FSxGgl0K5m5Ai4pltLDjCyRzYc26WRVeEdiTMbZlHJhxuP8A3ZJYVYFWAZTxBFwfMGmOE3ew8TB44lVhwPdfjlv2fSnsqtAv02Hz+FTVKLybHiDtHl8CfO4UEkgAC5J0AA415DiFcXRgw71II+VdsgIsRcHiDwIpphNjwxOXjjVGYWJUWuOPAaUgZYvqqDmkRoorfNl6OFWOVWxEYY3t1bknXlpTHaUUMMYfCTN0uYZI1lMgkJYdUoWNxa/lTve2ZBLhOlIEYlZmzC62EZ4+pFMdtYnCGMHCmP6TcdF0Is+bMPs8rXvfSuhRBysF49NdvToubXIzvNpEeemzrbinAwiS4vErOzZVERVeldVGZOtYBgOIrkxRR4qAYRiWLESorl16LKbl7kgEG1qVfZscm0WE0aPfDIwDAGzBypsDXuKwhwMnSwr/ALuxAmiUXyk6B0A+YH/ozaNk3aLbNI+cUZTBcQIDjJ2i8/OC92ngVnxbqxsFwws3NHaXMrA8iMorrZ2MTGQyQTlS8ZtIVYWOXsyKw4cL+BrjD7JjxGLxEksedQIlTMDlPUzHQ6HUin2M2AOkjkgyxOhsbL1XjPaVgtvSsOc0AMJuACOBifVMax5JeACCSCN4mPRNot3klQMMXiXU6grNoR5ga02w2EbEQYiHpDII5LQzNq2ZQGF255W0v41INujh7kgOFY3MayOsZPPqg29KlcPhljUKihVGgUCwFYdXAFjO6QBC23DknxAAbYJMqKxOwRiFiefMkirZ+ja2YMOspYe7fXSpTC4RI1CRqFUcABYUtRUzqjnCCbblU2k1pzAX3oooorCYiiiihCKKKKEIooooQiiiihCKKKKEIooooQiiiihCKKKKEJLEcKj8D+09DRRTmfSUh/1hKn/8r/8AV/5mn9FFZfs8lunt80V7RRS0xFFFFCEUUUUIRRRRQh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606" name="AutoShape 6" descr="data:image/jpeg;base64,/9j/4AAQSkZJRgABAQAAAQABAAD/2wCEAAkGBhQSERUUEhQWFRQWFhkYFxQWGBgaFhYVFxQVFhYdGBkXHCYeFxwjGhgXHy8gJScpLSwsFh4xNTAqNSYrLCkBCQoKDgwOGg8PGi0kHyUuLC0wLSwwLCovKi80LCwsLDAqLCwpKSwvLCksLCwvLC8qLCwsKSwqLCwsLDQpLCwvLP/AABEIAOEA4AMBIgACEQEDEQH/xAAcAAABBQEBAQAAAAAAAAAAAAAAAwQFBgcCAQj/xABIEAACAQIDBAcEBwUFCAIDAAABAgMAEQQSIQUGMUETIjJRYXGBB0KRoRQjUmKxwdEzcoKS8BVDk7LhFiRTVHOiwvFj0jSD4v/EABsBAAMBAQEBAQAAAAAAAAAAAAADBAIFAQYH/8QANhEAAQMCAwUHAwMEAwEAAAAAAQACEQMhBBIxQVFhgZEFEyJxocHwMrHRBiPhFEJS8TOy0hX/2gAMAwEAAhEDEQA/ANxooooQiiiihCKKKKEIooqPi25G8vRIS7C+YoLolh7zcAT3VoNJ0Cy5wbElSFRmN3ihjbIXzSf8NAXe/kt7etSdVjEYk4XGvljaT6QgZVQC/SJo2pIAGWxNMosDyQd3klV6hYARv8/l1N7OxrSAloniF+qHtmYd9gTl8jUNgDiMSZb4johHM8eWONb2W1us1+INSuzpp2JMsaRrbqqGzPf7xAy/CoSLZKvjcSjvIqno5AqOyKcykMTlOuopzAAXaC0/5fNUioXEM1Mkja3Zw8lPbO2f0Wb62SQmxJka9raaCwAqBwmyY58Vi+lznLIgW0jqADGCdFYCpXA4fCwPaMosj2Xt3djqQNSSedRmE2vDBi8WJZFTM0ZGY8fq9bV6zN4yyZjdB1G5eVMngD4iTtkaHelmgODnhCO5hmbozG7Fsr5SVKljcXsQRSu8DM82GhSRo87OzFDZsqJ3+ZFIS4xcZPCIbtFC/SvLYhcwBCKpPaNzypPaEEM+0Mk2XLHALBmtdne+moNwB862B4gX6gGd+0CeKw4jKWs0LhF7bCYO7VSA2ViVPUxRYfZljVv+5cppztfa3QKhyF2dwiopAJJudL6cBSeD2Ckbho5JQBrkMjMh0I4Nfv8AlUZtOWWTHL0SLIMMmZlZsvXkuBY2IzBRfXvpTQKj73AE6BvXnCa4mmy0gkgal3TlOxSeG3iiZgjZopDwSVShJ8Ceq3oTUpVS2ptU4uGSBMNL0t8hzBckb6G5e9tBqO+rRAhVFBNyFAJ7yBqaXVphoB0O7VMo1S8kajfEckrRUVgt4Y5ZjEgYjKSJLdRspCtlPOxI14VK0pzHNMOCcx7XiWmUUUUVlbRRRRQhFFFFCEUUUUIRRRRQhFFRu3dsDDxhspZmYIo4LmPDMx0UeNM13ceQZp8RL0h/4TlETuCqONu88aa2nbM4wEl1U5srRJ6QuN7lIWN2ZugD2nRSVujaAkjWwPEc66Ta6KOhwMQlK6dTqwp+8/C/gLmjZ2Ics+ExVnbISr2sJYjobj7Q4Gmey8fJhg2FWF5ZIz9XlACtG2qs78FtwPPSqg3w5dYvrAIO3ly9FGXePODANtJII2c+fqrRFewzWvYXtwvbW1+V6i94ME7dDJEMzxSqwGgup6rjXwN/SuIZHiJlxUwuRYQoOouvK/WdvGo7au9EjKww9ka3VdxfXl1eH40qnSfnlt/snVa1PJD5H3VpZwBc6DvNVHb219l9JnnmRnAy2RmbQEmxEfmeNZLtjbGJmcjESOzA2KseqCO5R1R6ColqtpYItMl3RT1MUHiMoI43WtD2j7MgN4YGJ+0sSKfixBpGX2zQcsK582Qfkayk14Kf/SUzcyeaUMQ8CBA5LWYvbVFzw0g8mU/kKVb2mbOn/bQN5vGjfMEmshNeivP6OmLiRzXpxLyIMHktx2LtjZZkDwTKjfZLugNxbsuQDxqxbN2esZkdWzGV85bTuAABHEAV83JUpsnbGIhYDDySKxNgqk2JP3TofUUqphHGYcea1TxDW6tFt1lt7RmLHF7ERSw9dvdV49QSeA6t+NR+0MfLixeONzhA1nKECSZRxyA26l/U0bJ3nkCKuJAdrdZlFteenA/KrJgsbHIv1ZFhy4EenKpXZqRDnNki07P9prclYFrXQDJjb/reoLY+Ljkxp6EWSPDKoXKVyEyG6lSAQdBUltXaxR44olDyyHsk6LGD1ma3Ach40ylk+jTYrEyiyFYghBF2spBA8cxtTjd/ZzDNPN+3l1P3E91B5Dj414/L9Z0gRxMe21apl8d2NZM8BMeuzqpmiiioleiiiihCKKKKEIooooQimmL2tFEyrJIqM18oYgXt507qD3nwXVWcKHMV8yEA54T+0Wx46dYeIplJrXOAclVnOawub83qUxWGSaMo4DI4se4jwP51D7KxzYeT6NiGuLXhlPvoPdY8nUfEfOOw+zlklvgJGhjUXd1JMRYi6qqE5SRxPdw41JSYFmicbQMLxJZg4BU6cS3Id2nG9U5GsGUmx2bR7euilzueczRBG3+0+/ONVzhZvpGKE6aQwo6iQ6CRmtmy391bce+q7vZ7T1TNHg7M3AzHVQfuD3j48POq9vlvy2I+pgvHhxpYaGQDhe3Be5fj3CoVXTwwdDnjTQflIdXLQQ03Op/Csuxt72ZsuJcsSdJW4+TeHjyq01SpdzJhghjLr0Z1ya58pbKG4Wtz8jXu7+8pjtHKbx8m5p+q/hVPhd9Kiexzbnan+92xcy9Mg6yjrjvUc/Mfh5VSnFawrAi4sQeB5EGqDvPsXoXuo+rfs/dPNfzHh5Vth2LLTCg65Fe14KYmBBrquTXtCCu0FXLdDYuUdM41I6g7l5t68vDzqF3a2L08nWH1a6t49y+vPwrQLgDkAB5AAfgKW87Etx2Lqqxtre5kbLhmIYHWVfwX9aabwbzdJeOI2Tgzc28B3L+NQMEJY9UE+QJ/Cshu9DQStM3c9o6TL0GPVesLdJbqN++vun7w08quOztnyQuBHIHwxFwrklo9Orkb3l8Dw76wmTCuurIwHeVYfiKtO5W/b4UiOQl8P3cWj8V8Pu/DxkrYfwnu+n44roU6wLh3mu/88FshNuNV2faUuLYphGyRqetiSLgsPdjHveJ/o8bxzdLHFIHzYM6zdH2ip4G41yX4ga/lPYfo1jGTKIwuhFgoW3fwtULQKbQ6JJ6Dz4qtxNRxZMAdT5cOKabG2m0gZJQFmjNnUcDfgy/dbj8qk6r+yZ/pGLknT9ksYiVuUjBszEd4HC9TwcEkAi44ju86xWbld7blug/M25njvXVFFFJT0V4TXtN8fheljdMzLmUjMuhF+6vRrdeGYsohcVPimYwSLFCpKq5QO0pGhIBNgt9L87GvItqTQOseLCsjnKk6CyljwWRT2Se/hSWHx0mCCx4hc0CgKs8Y0UDQdIg7P7w0pbePELNEkMZDtOy5SDcBVYMz3HIAfE1bl8QbAynb7zv2kHoufm8JdmOcag/aNx0BHVLbEwjYcyxkAQq2aJrjRWuWU/um+vjWb7974nFP0UZtAp/xGHvHw7h6+U/7Sd6Mo+ixnUj60+HJfXifCw5ms2IqjD0sx71+vy/NYrPyjumaD5HJcEU42RstsRPHCvF2Av3Dix9FBPpSFX/2XbMC9Li5NFQFFJ5aZpD6Cw9TVNWp3bCVPSZneArbNjoGm/s6wynDHTuXsBfPJ1vSsQ2lgGgmkiftIxU+Njx9RY+tTKbyt/aAxhv+1zEf/H2cv+HpU97WNjgSx4lOzKuViOGZRdT6p/kpFFvcvDTtHqnVXd6wuGw+irGwd4jAcj3aI8uaeI8PD+jb8Vh0xEJW4KOLhhy7iPEH9Kzc1I7E282Ha3ajPFe7xXuP41YW7QoC3cozHYNopGRxqp9CORHgRTer1vDs5cVCJoesyi4txZeanxHG3mOdUeOPMwUcSQPjWswiSt05dYarkjXWl8JhWldUQXZjYfqfAcam96NmZQslrEgX8VI6p/L/ANVLbtbNXDQmeaysw5+6nIeZ7vIVJhMW3E0RVb04qztHCuwdY0iZ3HePnqpnA4RMPCFuAqi7MdLnmT/XdVcxm0JcdKMPhlJDHhwLW4lvsqOP491R23N4GxBsLrGOC9/i3j4cq1f2cbrjDYYSOPrpgGYniqHVV+Gp8T4CtVqndNzHVTYeh3roOiZ7I9nWEwkRlxhWQqLsz6RL5L73re/cKidpe1TIcmCgRUGgZxa/ki2sPM+gpn7Tt5DLP9HQ/VxHrW96W2t/3b2871SQKVSo5xnq3nYqatUMOSnZXbDe1fFX66ROvMZWX5hj+BqybPOz9qqQYhHMBcgWWQeKsujjzHmKyoCl8FjHikWSM5XQ3B8fzHIjurb8O3VljwWWV3aPuFpGDw0uyXyuTLgZDYtbWJm0uy9x4G2h8DoZ6fdnCBekYkQ9rL0jCHXW+W9rfKnuyscmMwquVBWRLMh1F+DqfW4qvbIIilk2ZiOtGwJgZuJja5y37xY28VPhUAe4kmSCNY2/yFY6myBYEbJ2H8FLY7b0jRj6MhiwwIVsRl4ITa8aH3R9qnDbPGBKzxlmjNhiCzFiwJ0lv3gnXwNPNjSkh8LP1njFteEsJFlb4aHxFO9l7NMcRids6AsFvx6M9lWvxsNPK1adUDPDFv8AsDtnf8hKZTL/ABTff/iRsjd8lP1YEXGoPOva4iiCqFUAACwA4ADQAV3UK6IRUVtPYnSuJI5ZIpQLBlN1IBJAZDow1rveDGNHATHo7FUU9xdgt/S9/So3ERrglCwAviZyFXOzMWI4s1zoouSbVRSa76mm5+GeClrPb9LhYXPtHFdttWeDTFRdJHwM0IuLffjOo9NK9w+Fw0CPiYFA6RRl45ddRlB7IJ1I8K9w808M8Uc0omWYML5ApR1XNpbipF/Gme9GNu4jHBBc+Z/QfjT2tzODRtuYmCPLzUz35Glx1FhMSD5+X+1RcZu08js7S5mYkklTqSbngaaPupLyZD6kflVoMo7x8RXJxaDi6/zD9a6IK5ec71Um3ZnvYIGJ0FmGp9avm8+GbCbMTCwqWZwFYqL6dqU6d50/ipfdaNZZswIYR6mxB1PZ4ep9KabybxQtOwMi2Tq2vzB63z/Cp3nPVDd1/wAKxjiyiX7TYe6zSXBuOKMPNT+laVs2L+0NjGI6yxDKL8c8WsfxSw9TUUdvwD+8Hwb9Km9zd5YWnMSvcuLjQjVQTxI7r/CtYiSzMNRdZwz/AB5TobLImWk2FaZvguGw+IZZIh1xnW0YIIJN9fAg1WJsfgT/AHLegt+D1Sx+YBwSXSxxaQozd/aMkcoCahj1lPAjv8CBzqybO3UMuI6REIzHjbqIfeIPx08ahsPjcKHHRpIjHS7MCuvfqTWubtgfRorfZ+dzf518l+ocbXouDGWaR13r6fsinQZhzicsvDoE/wBtrGPnoq3vvBFH0JcXRVta1ychUoLc9bfGs623tiSeQh+qqnRO7xPefGti3h2UkimRybRoxC6WJtfXnxArKJcRhM7dJHKzX6xDDLccbC4r39M4iWOoxpeegSe2GMdSp15JcPDHNx9x5Jpu5gOmxUEZ4PIoP7t7t8ga+hp5QiFjwUE+gF6yTc7HYP6ZAI4mVy9lY62JVueY1q+0nAhkJ4BGJ8sprtY0y9oUGCPgc5fPMsxkdnOrOxY+bG5+ZpaLAueCOfJT+lW2LeLDgCzW/gI/AUuN4ID/AHg9Q36V0p4Ll5yqomxJz/dN66fjTlN2pz7oHmw/K9WUbZhP94vxpRdpxH+8T+YVmSvM53qf9m+GeKCSNyDZ8wsb2DKL8u8H40b97H6RoJlYo8bEBgLnky8+RU/Gl9zZ1YyZWB0XgQftd1Pd7GAhW/2x+DVzDbE/Ny6oObCzPyU82a6SqkthnClc1tRwzDwBIBp8Wtxqq7r46zlCdG4fvD/T8Kfz7rLKWM8ssoJNkLZUUHh1Vtewtx7qXUpta8hxgdU2jWc+mCwSduxdY7e7DREjpM5HERjNYd5I0A8zUyrX1FV7d9Y/orROEQxhopgAF4XGY+a63PfTzdXEF8JETrYFb/aCsVB9QAa8q02tByzYx5/IXtGq5xGaLibbN/3T3aGCSaNo5BdW8bEG9wQeRB1qPw2xBBnlBknmy2UyOC1hwVSRZbnnTWTZiYzETdNdo4isaLmIXNlDO1gePWA9KabKxWKZGhgsVjkdPpE2vVViFCgauQNLnSttYQ2A7dINhfj90t1RpfJbvgi5tw+ykMPFK0hxOJVY1iRujjDZsoIu7Mw0uQLacqyXaGLMsryNxdi3xN/9K07ednw+z5A8pkkc5c5AHbIBAA4DKDWV1Vh7y7kISKwgBp8zOs8rJMrXJSlqk92dkfScTHHbq3zP+4up+Og9aqLg0SUgNJMBaDuhsd4MB1AOnlUv1tAGYfVgnuAt86qDezHFnnFf986n+Wpb2ibwukqQwuyZBmcoxXVuyNO4a/xCqedvYn/mJv8AEf8AWo6Lahl4IuqqrqYOQg2UufZdi++L+c//AFpxs32dY2GaOVTFdHDds62Oo7PMXHrVeO38T/zE3+I/61ydvYn/AJib/Ef9acW1TaR0Sg6kLgHqtA9qWxelwomA60Juf+m1g3wOU+hrIHWtm3D2j9LwTxTEuylkfMblkcEi5PgSP4aosu7iYRnbEkMUYhUHvWPVJ7yRY24C+tZwri2aZ2L3FwYqDaoXZWwQ5Rp3EUTMqhmNs2YgadyjiT4etatsXArh1KrjIWQm6qQLLpbQ9KSax/a20HmfM/Dgq8lHcK0D2V7bafPh5XcmNQ0ZzsLILIVspAsOrbzNJ7Swwr0/GJA2LeAqlhI2lWfacSzJk+lwKCRe1jcA3t+10FZVvDuwIZHMEizxqRdkIJW4za2JvbvvWie0fa5weHURPIJZWyq3SOcqrq5AJtfgP4qynZu0Xik6RTcntA8Gubm/rreldmYRtAF1MQD6pmPrFwDNoXuy8WYZY5RxR1b+VgbetfQmZZotDdJE0PerLp8jWMYjZKYhelw+je9H3HnbuPyPhVv9mu8vV+iTGzLfor8xxKeY1I8PKqcYzM0OGxJwVUAlp2rNpMOUYqeKkqfMGx/CvQtW32i7D6HFdIo6k3W8nHbHro38RqrhaqY8PaHBIewtcWlcha6r0LSsUJYhVFySAAOJJNgBWpWRwV/9lGHISd+RZF+AYn/MKR9qePBaGEe6C7evVX5Bqsez4k2bgR0h1UZmtxeRuS9/IDwF6yzaW0HnleV+05v4AcAB4AWHpXPpDvKxqbFfVOSkKe1JYLEtFIki8UYMPQ3rdMNiA6K47LKGB8CLisHrQcJKJtkLm63ROoYd6pILg2+41bxNPOW+cJdCp3YdG6VN7Zh2ez58QYs/Pr2Jt9oKet6inmytvwSt0UJPVS4GUquUEDq3AvxHCo/bGyIYEikiiRck0ZOUDVWbIbnno1/Snm1OpicK/Il4j/Gl1/7lqchrmgSTrEnSOH8poL2PJho0mBrJ32+yRXY2JiZ2gnQh3ZykkfNuPWU35CkNnNi8NGEbDrKASS0cgBJZixOVwOZp7svaLNhHlY3YGYgnuR3C/AACvcbtF1wDTXs/QZ7gcGKA3A8zXsvJyOAN43X5QvMrAM7SRad9ucqC9pc/1EK8Mz5iO7Kv/wDVZ30dXn2kOSMPfjlYnz6lUq1U4e1MJOIMvKSyGtE9n2zBBh5MTILZgbeESXJPqQT6Cq5sXZWFYK+IxIXviAObQnQtyv4d9XqTeTBNGY+mTIVyWGYdUi1hpppS8Q8kZADxTMOwA5iRwWU7QxpmleVuLsW8r8B6Cw9Kb2qc2vsuCMEw4lZRewTKQ1jzJ4G1ROWq2uBFlM4EG6Qy11BhGdsqi5/rj3Cn2C2YZDpoObcvTvNTlo8PHoP/ALMf6+FalJc6LBSe4uHXDS5S12lFvAsoLAAeWb4019q2xjmjxC3KkZGHcdSp9Rcfwil9gthUlGInxKM4HUQBgsdxrfTU6kf1pYsdvJgZo2jklRkYWI636aHneoHvLa2doPFX0mTRyvInYsPkjqy+ys22iPGKT/xNcbf2NDGQYJxMpJ0sQyjlmPA+ndTz2bQW2ip/+OT8BVdV4dSPkkUmltUJ97Zv2uGHLJJ/mSqHHHWh+1uHNNh/+m/+ZapSYavMKf2Rz+69xI/dPzYpDduFrzOpsY4WktybK8dwfDKW8japdoExKiSM5JFtZh2lYai9vkf/AFXu4piWdxOVWN4XQ5yADmZNL+V6tmG2bsuM3SSMH/rG3wzVl9bK4ggrIw+cBzSAU0Wb+0cM2GnsuKjGZDycjQMvgeDDle/lns2HKMVYEMpIIPEEaGtbhw+BYhkkTMhuGWXVT8eY08RUBv8AbMhcfSI3TOLB1DDrjgCO9h8x5UmlUAdlAMH0TqjCWy4iR6/yqDarruJshEVsbOQqJfoyeF+DN4/ZHjfwqtbLwKySqjusak9Z2IACjjqefd41o2OjwEyIjzp0cYAWNZQqi2gNgdTbnW8Q+2XeigyfFuVG3p3kfGSXsViXsJ/5N94/Lh33jsHgC6ynlHGX9c6KP83yq+HYOy/+Kv8Ajf60jtTD4KHCTrh5ELuqj9pmY2cGw18zpXjawADWgr11JxJc4hUHo6vm4EQlwuJgY9U8+4OhUn/tqj2q7ezNutOO9U/Fh+dbxBOQkJdAS+CrGdtYPohHJPE4ChTcjWwHEel67benBmwM0bai3E2PK2mhpLdLAp9Eiuik2NzlFzZ2Gpt4VNLhlHBVHoKhqd21xbexO0fhWU+9c0OsJA2H8qsQbLxqYdoFGHKkOMxZ831hYnla/WrzFYHHPhjhzHBlMYjzCRr2AAvYjwqVlwuLViY5o3Um4SVCCBroHQ6+orltuSxgmfDMAOLxMsi2HMjRgPSm944mQGm88+oSDTaBDi4CI328wCq37SY7dB+64+GSqVar3v8ASLLh4JkN1JNjw0ZbjT+GqNlp9D6ACsV/rkLm1Fq7tXqpc2AuaekpO1SGA2SW6z6L3cz+gp3gdlW6z6nkOQ8+81YcDhFZSTe97cfAVFjsdTwNHvqsxIFuPMIpMdXfkpqJmmWJe4DQAflVfxM7SNdvQcgPCrdi9ixMbkMT+8aYybGiHI/zGuIP1VgnaB3Qf+lczsmsL2+clWsldCKpp9nxjkfjTZ4VFOH6jwp0Dug/KcOyq3D5yTFcNerJuThMuKQ/dcf9tQjSWpTDbbkiIMbBSOdgTqLcwa9f23Qe0gB3QflOp9l1WuBMfOSsvtEgzSxeCN/mFU1sNan+L2/LMQZGzECw0UWF78gKRWS9eU+2qFNsEO6D8r2r2ZVc6RHzkmZirzJUkkKmnKbPjPI/Gg/qLCjUO6D8pH/yq3Dr/CiMPMyNmU/oR41YMPiFlX5FT+dEexojyP8AMae4TYkSm4DA/vGkn9VYJuod0H/pKf2TWN7fOSr2P2QV6yar3cx+oqNtV8xuEVUuL3vbj51X8dsoN1k0PdyP6Gu1gMfSx9LvqUxJF7e5UFWm/DvyVFB2otSjJY2Ise6vLVchcWq6ezNOvMfuoPm36VTctXfcHCsYMSV4t1VPiEb82FIr/QU6h9YKnP7bke4wmH6RFJHSMwSMkHXJzbXnwpXB7fbpFjxELQu3YJIaNz3Bhz8DXe6+IRsLEEt1FCMvNXUWYEcje9Jb0sDGiD9o80fRjnmDgkjyUG5qSGl/d5ed5893oqJeKfe5uMWjyFp9UrtHa0gcxQQmR7Al26sSX4Xbn5Ck4t3y5D4t+mYahLWhU+Ce95tene1MTMuUQRCQm9yzhVXhx5n07qYf2djJP2uIWIfZgTX+d9flXjDDbEN46n3I9F68S4yC7hoPWAfVc764PNg3sOwVYAdwNj8iazG1ajgocOOkw6zGV3Ul8z52tbKfAceFZ6myWzsp0ysVJ8QbG3fVOHtLf4SMQ4QHny3ppDAXNlH6DzqbweAEfi3f+ndS0EAQWUW/PzrnE4kILn0HfVcQue55cjE4kILn0HfTjdvGFukBOtwQO4WI0+VV6WUubn/QU92JPklF+DdU+vD52ri9uUDicDUYNYkcjPsr8D+1Va4qyTmo+Y0+nphNX5RSX1wTGZqYzNT2eo+aurSCa1M5ZKavNS01MZhXUpNBTgE4SanUUlRsIp9DRVaAghScLU+hao6GpCCuXVCS5SEJqQgNR0NP4K5VVKKZbyYwqsYHHMT6AW/Om2GxQcXHHmO6mu3Z88ptwUZR+fz/AAqPjkKm441+q9g0Dh8DTadSJPO/2hfJY+KlVzh5KXxmBWQdx5H9e8VBz4cobMPXkfKp7C4oONOPMd1dzQBhYi4ruarnNcWqtWrTdxsLkwin7ZZvibD5AVQZdlNmCrrmIAPiTYXrSpdlho0hSZ42iC6xsA1spUZgeIOtR4k2DSulhjMuF1zjt2IZHMgzxueLxMULedtDXWztgwwvmGZ5CLB5HLvbS9r8B5U2+j46PsyRTjudTG/xXSktlTyT4t3lj6MwRhMuYMM0hzEgj7oHxpPjLT45AG/2MFM/bDx4IcTtHW4kKcxhfIeiyl7dXPfLfxtrUDjtmERtJjsQzIouY4/q4/Kw6z34amrLVV20cRLilRIC8UVmGZssbSEAhmPvBb8BzrGHkmBA2zaeRK3igAJIJ2AXjmBqnO6uwxGGmaNUkk4IBbo4/dXz5k99Mt5cHllzDg+vqOP61INsWWUXxWIOXnHD9WlvvN2m+IrraMSS4VkwxSRo1+rUPfVR1QSCSL8KcKkVM5M7DuHMpDqU0sgbG0TEk7bKoYnEhB3nkKiJGLG7cflVdn3onZj/ALuc3O+bTwtYWpFp8XLxYRL93j+Z+Yqx5DfqcBz/AAo2tay5N1ZwK6AqrLJi4uw4lXubj89fnSi70Tr2sP8ADMPyNZblf9DgefsU0PadCtJwmK6RAeY0bz/1pKYVQsNvpOpvHh+PI5iPwFeYjbGOn7TrCvcgsfjcn5ivhMV+mqjcQ403Naw3udOECTbZwXbp9p02Uxn1VvmWmEyVWUxuMi7MglXufU/E6/OujvXMO3h9fDMPyNA7CxIP7Za4cDHo6FTS7Vw7hcwpaWOmrw1HNvJM3Zw59c36CkycVL2mES/d4/mfnVdPsnEN/wCQtb5kH0Epj+1sOwWMqVSGnUUdQA+lRdlhIvc3H56/OlF3jmXtYf4Zh+Rr2p2RiHf8Ra7yIHoYXjO18O8XMK0wpT+Fapq72THsYb45v0Fcvj8bLoXEK9yCzfEXPzFRnsLEk/uFrRxIPo2Vir2rh2ixlaHCKWxWK6NCefAef9a1nWH2tjoOzIJlHJxc/E2PzrrE76YhiOkw/D7OYD8DXmG/TNR2IaXva5mpg3PCDBvt4Kd/alN1M5NVPGuSKrh3ombs4fXxzfoKTabFy9pxEvcvH5XPzr7x2Vg8TgOfsFwy8DUqzoSpupsal8Lig47jzFUBZsXF2XEq9zcfnY/Olod551Yf7uc19MubX5G9aYWu+lwPP8pTg19wbrV92sHnlzHgmv8AEeH6+lPd58LlKTQ9XEl1jQjg+Y6q45qBc+FqUwUDxYRQXjhmcAktYqrm1xrbNYaU3fYeLd0kbFRkpcraEW6wsTbNrpUmcGpnLgBptv6aFVimW0u7DSSb2i3rqFJbK2wJbo69HMnbjP8AmU+8p7xS+z9nCIyG5YySFyT4gADyAFqiZN3Z3dHkxCkowIZYgr2vqAwbgeY1qxVNUyj6Drrr7qulmd9Y00NvYopvj8SY4yyo0hHBFtckm3OnFFJFjdPIkWVeTYkuJObGN1eIwyHqDuztxc/KuNu4GPDKk8KrG6Oi2UBRIjMFKkDjobjyqR2ttcxFUjieWVwcqgWXTiWc6KBem2D2E7us2LcSOuqRrpFEfAe833jVjXuEOeYbu38vcqF9NpljBLv8js5+w+yqntA3cyP9IjHUc/WD7Lnn5H8fOqciE8ATW6TwK6lWAZSLEHgRWY724RcC13a0bXyGxJP3dOYqWlQFR0SlYjCDNnGirLxkcQRXNPsFtyCXsyKD9luqfg1SH0dT7oPjYU1+CLTr1UZw+4qBruKFm0UE+QqdXCr9kD0rjEbdw8I68qgj3VOZvgt68bgidvRejDbyoabDsvaUjzH50nVn2XvJhprZZUufdc5W+DcfS9TkWy4n1MaN45QfyrFTClh/K3/SToVnhpxg9nyTG0UbOfugkep4CtLw+x4V16KMeORfzFGO30wWFH1k8YI9xDnb+VL29bUttBxMC/kmNwP+TlmuN2bLCbSxsh+8CB6HgabVqWB34wWKA6OdLn+7kORv5Xtf0vXuI2RC2vRRnxyL+IFDqDmmDbzQ7Aj+1yyylIsOzdlSfIfnWgSbKiXURoPHKP0qD2nvFhoe3Klx7qnM3wW9qZTwpcfwl/0kalVqWFlNmBHmK4qcw+8GHmHUlW591uq3wa1KNhVPug+NhW3YIjb1WHYfcVX66SMngCanPo6j3QPQUwxm2oIu1Iv7qnMfgteswRcdei8GH3lMnjI4girh7P8AdzO/0iQdRD1B9pxz8l/Hypnulhlx7XjP1a2zmxBF+A1HE1qEGHVFCoAqgWAHAClVaApuiVXh8IM2c6KubPwEWIVsVigrglsofVIo1YqAAdAdCSfGul3jYRmSHD3wsYtnzBSUXQmNCNVAHrTqbdCBmJOfIWzGEOREW4klPPWksYk894BD0MN8rSFlN4weCKvDMNNeANWZmPO8cbADhe5TMlRg3HeLlx4mLBTsUgZQw4EAjyIuK7rlEAAA0AFgPAV1UC6IRRRRQhFFFBoQq9t7fWHDP0ZDO/MLbq34XJ525V3h8VhtpwMpXMtxmRwMytxU+fcRVG302PKmKkcqxSRsysASNeXgRVg9nGyJEEkrgqrgBQdCbG5Njy/1rq1MNRbhxUab2XGpYqs/Emk4eG/RUnezcEYd+st42PVlXS/gwGgb8arf+z9uxI6/14EV9GYnDLIpR1DKwsQeBFUPbXs5KktAxK/YIuw8jfrfj51z2YiuyzHfOaZWw1RhmnpuWYf2BftSuf68Sac4fY0ScFue9tflw+VWdN3NdXPll/U1IYXd+IcQW/eOnwFMc/FPEOd7fZTClWdqqTiNjxPxWx710/0psuwcvYldfL/QitIl3ZhfkUP3T+RuKRO4oPZlI81v+BrLauIpiGu9/utdzWbp86rPW2GW7c0jeZ/UmnGH2NEnBbnvbX5cPlWgwezwHtTH0Qfm1TmzdxMKliytIfvnT+VbD43rL6+IeIc72+y0MPXfrb5wWRYnY8T8Vse9dPlw+VN12EV7Err5f6EVs209xMK9yqmM/cNh/Kbj4WqCxHs8A7Mx9UH5NQyviGCGu9/ug4auzS/zis2bYRbtyu3n/qTTjD7HiTgtz3tr8uHyq9f7CgdqUnyX9WpaPdiFORc/eOnwFhWjVxNSxd7fZY7ms7X50Wf4jY8T8Vse9dPlw+VNf9n7dmV1/rwIrQcVu/EeAK/unT4HSmD7ua6Of5f0Naa/E0xDXe/3XhpVW6Km/wCz9+1K7f14k1Y909wRiH6q2RT1pG1t4KOBb8KtmxfZyWIadiF+wNGPmfdHz8qvuGwyxqERQqgWAHAVh+Irus93T+FTRw1R5mppuUcFw+z8NoBHEvIDVmPl2mJ/rSo3ZntBgmkEZV48xsrNaxPK9jpeu9/dlSTYYdGCxR8xUcSLEGw5kXrO9k7FlmlVERuIu1iAovqSTwq/DYajUpF7zf7JeLxVajWaymLW2araaK8UV7XKXZRRRRQhFFFFCEUUUUIRRRRQhFV6bGzz4hhhnVUh0YsLrJKbErpqABzHAmn238a8cVogTLIQiaaBm94nkALn0qGxezXwEIkw8h0K9KkhJRyxCl+9Dc305cqqoMESYk2E/OQUeIeZgTAuY+cynqNHiHMc8ZixAF7X7S8MyMNHXz1FIT7vOvZIYfA/CvMbBiSxxLqgMEUnRRoxfM7DUk2Glhwr3B4WUwieHFvI5XMQ+VomNrlcoAKa6aHSmFsCQQPUT5rAeZgtJ6Ax5WSKxEHUEHxp3EKk9m4pcRDHIVtnUGx1sefzpQ7PTkLeVIc6DBVLWyARomkIp7CK8GDA50qkdqUSmAQk5qZTCpF470kcGDzoBQQoeUU0aIngCT4VNydCjqjsA79lSdWt3Cvdq44YeLMqXYsqqo0u7GygnkKcCSQANUl0AEk6aqIh3ed+11R48fhTz/d8Kuc62YIz9oqWI7VuwNRXL4fHAZxLEzc4clkIvqBITmv42ptjsKseKs4+pxi5HHITAdU/xDTzFMDcxguny9fRKc8tEhsefHTTjruVlBr2oPdzFMpfCym8kNsrH34j2G9OB8qfQbYjeUxIczKLsVBKqe4sNA3h4Uh1JzSQLx9t6oZVa4Am07OO5PqLUUUpNRRRRQhFFFFCEUUUUIRRRRQhFFFFCEVGbx7PafDSRpbMwFrmw0YHj6VJ0Vpri1wcNiy9oe0tO1QuO2k0E8PSELA6FSxGgl0K5m5Ai4pltLDjCyRzYc26WRVeEdiTMbZlHJhxuP8A3ZJYVYFWAZTxBFwfMGmOE3ew8TB44lVhwPdfjlv2fSnsqtAv02Hz+FTVKLybHiDtHl8CfO4UEkgAC5J0AA415DiFcXRgw71II+VdsgIsRcHiDwIpphNjwxOXjjVGYWJUWuOPAaUgZYvqqDmkRoorfNl6OFWOVWxEYY3t1bknXlpTHaUUMMYfCTN0uYZI1lMgkJYdUoWNxa/lTve2ZBLhOlIEYlZmzC62EZ4+pFMdtYnCGMHCmP6TcdF0Is+bMPs8rXvfSuhRBysF49NdvToubXIzvNpEeemzrbinAwiS4vErOzZVERVeldVGZOtYBgOIrkxRR4qAYRiWLESorl16LKbl7kgEG1qVfZscm0WE0aPfDIwDAGzBypsDXuKwhwMnSwr/ALuxAmiUXyk6B0A+YH/ozaNk3aLbNI+cUZTBcQIDjJ2i8/OC92ngVnxbqxsFwws3NHaXMrA8iMorrZ2MTGQyQTlS8ZtIVYWOXsyKw4cL+BrjD7JjxGLxEksedQIlTMDlPUzHQ6HUin2M2AOkjkgyxOhsbL1XjPaVgtvSsOc0AMJuACOBifVMax5JeACCSCN4mPRNot3klQMMXiXU6grNoR5ga02w2EbEQYiHpDII5LQzNq2ZQGF255W0v41INujh7kgOFY3MayOsZPPqg29KlcPhljUKihVGgUCwFYdXAFjO6QBC23DknxAAbYJMqKxOwRiFiefMkirZ+ja2YMOspYe7fXSpTC4RI1CRqFUcABYUtRUzqjnCCbblU2k1pzAX3oooorCYiiiihCKKKKEIooooQiiiihCKKKKEIooooQiiiihCKKKKEJLEcKj8D+09DRRTmfSUh/1hKn/8r/8AV/5mn9FFZfs8lunt80V7RRS0xFFFFCEUUUUIRRRRQh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608" name="AutoShape 8" descr="data:image/jpeg;base64,/9j/4AAQSkZJRgABAQAAAQABAAD/2wCEAAkGBxQTEhUUExQUFRQUGBwYGRgXFxkgGRgcHBgaFxgfGRccHCggGRslHBYYIjEkJSorLi4uFx8zODMtNygtLisBCgoKDg0OGxAQGy8mICQsLDQsLSwvLyw0LCwsLCwsLy8sLCwsLCwsLC4sLCwsLCwsLCwsLCwsNCwsLCwsLCwsLP/AABEIAOEA4AMBEQACEQEDEQH/xAAcAAACAwEBAQEAAAAAAAAAAAAABQMEBgcCAQj/xABKEAACAQIDBAcEBggDCAAHAAABAgMAEQQSIQUGMUETIjJRYXGBB5Gh0RRCYpKxwSMzUnKCsuHwQ5OiFSRTVGPC0vElNERzdIPi/8QAGwEAAgMBAQEAAAAAAAAAAAAAAAQBAgMFBgf/xAA9EQABAwIDBAkDAgQGAgMAAAABAAIDBBESITFBUWGRBRMiMnGBocHwsdHhFEIGFSNSQ2JykqLxJDMWgrL/2gAMAwEAAhEDEQA/AO40IRQhFCEUIRQhFCEUIRQhFCEsxu34I2yF80n/AA4wXe/dlUG3rat2U0jxitYbzkPVLSVcTDhvc7hmeQU+zcY8oJaF4h9XOVzMO8qCcvkarLG1hsHA+C0ikc8XLSPGySbObE4ky3xPRCKV4sscS36pFjma/EEcqakEUQb2L3AOZ9hZJxGacu7dgCRYAbOJunWzcB0Wa8sspaxJka9vIAAKPKlZZMduyB4JuKLq79om+8pDhNmRz4rGdLnOR0y2kkUAGME6Kw502+V0cMeG2YOwHbxCTZC2WeTHfIjaRs4FTvCcHPDkdzBO3RsjsWyuQShQsSRexBF6qHCeN2IDE3O4yuNt1YtNPK3CThcbWJvY7LXUu8ZZ5sLAskkfSM7M0bWbKiX49xJHGq01msfIQDa2vEq1XidJHGCRckm3AKX/AGZil/V4ssO6WJG/1LlNV66E96PkSPrdW6mdvdk5gH6WVrbO1BAqHI0jSOEVFtck3Ol9OANZww9aTnYAXutZ5+qAyuSbABRYbb8LMEbNDIeCTKUJ8ieq3oTVnUzwMQzG8Z/nmqsq43HCcjuOX4PkmtLplFCEUIRQhFCEUIRQhFCEUIRQhFCEUIRQhFCEUIRQhL4tsxPL0MZMjC+YoLomn134Am1rca2MD2sxuyHHU+AWDaljn4G5nbbQeJTCsVusticScLjnyxvIMWgZVS188fVbiQAMpBJroNYJoBcgYTt3H8rmveYKk2aTjGzePwnOzZsQxJmjjiW3VUOWe/2iAFt5XpWVsTRZhJPhYfdNxOmcbvaAPG589iRwbLV8bikd5VU9HIFSRlVsylWJCkX1Wm3TFsDHAC+YuRdJNgDqmRribZGwJGosdPBNcBhsJh3yxmNJJNLF7u3Gw6zEnnS8j55Rd1yBwyCaiZBCbNsCeOZ55pVgtqww43GiWRUzNFbMbX/R62+FMPhkkgjwC+v1S0c8cdRLjcB3dfBTTYpcZiIBDdooH6V5LELmAIRVJHWNzc2qrWGnjcX5FwsB9SVZ0gqZWBmbWm5Oy+wDeotpQQz7QKTZSkcAsrNY52e9xqDfKOXfUxOkjpsTNS70AVZWRy1WGS1g31J+ybYTYaRurJJOAPqGVmQ6Eaq1+++ndS76hzwQ4Dxtn6JplM1jgWk+FyR6pXtWSWTHL0KLJ9ETMys+XrSggAGxF8ouL99MRBjac4zbGd18h+UrM576kdWAcA0vbN34UO1tqHFwyYdMLMZSchzhckbaG5e/IG479KtDCIHiQvFtctSPBVmnNRG6JsZvpnoD4rVwIVVQTcgAE99hqa5zjckhdRosACluB2/HNMYowxAUsJLdRspCtlN9bFgLjTjW8lM9jMbuW3NLR1bJJMDb+Ow21sm1LppFCEUIRQhFCEUIRQhFCEUIRQhFCEUIRQhZzfJWCxuzP9HV7TopIujaAkjrWB4gcQadoiLloHat2TxSFeCA1xJwX7QG4+uS9ptWNR0OBiEpXTqWEKfvycL87C5NQYXHtzut46nwHwKROwf06dt/DIDxP2zT6K9hmtmsL24X52vypQ2vknRe2aU7xYN26GWJc0kMqtbQEoerILkgDQ39KYppGjE1+hHrsStVG52F7Bm0+mhTdmtqdBSybWP3g2psoyZ8RNG7hchCO7aAk2ZYieZPGnof1LW4WCw10HukZ2Ur3YpMzpqfoEnG/wDsuA3hw7kj6yQoD95mBrQ09TJ33cys2zUsZ7DeQUcvtcg5YWQnxZB86gdHv/uVjXR7l9i9r8P1sNKPJlP42oPRzv7gpFezcpT7RNmT/r8O9++SJG+IYmpFLUR9x3IlVdPTSd9vMJpsPauys4eCdI2/ZaR0BuCLdG5CnjyHGs5f1JbZ4v5A+oV4WUzXYozbzI9NFpNmYBYzK4YuZnzkm3CwCqCOIAGnnS0speGi1rCyYihDC5174jf8Je6GHHtJYiGaHrtbqq8eoLNwXqX491bgiSnDdoOQ4Hd5pcgxVJf+1zczxG8+CX7SxsuLF445Dgg1nKECScC98gNv0d9DwJ1AraKNkB7RGPZfRvjx+iwmkkqB2Gnq9ttXeHD6qxsbERyY0mEWSLDLHlylchMhJUqQCDZR7qpM17IO3qXX33yWkDmPqCWaNaBbS2e7yTLa+1DG8UMSh5pSNDwVAeuzW4C1wPHvtasIYQ5rnuNmj67AmJ5yxzY2C7j6DaSmtLplFCEUIRQhFCEUIRQhFCEUIRQhLdvbWGHjDZSzOwRBwXMeGZzoq+Jrenh611r5DM/gbUvU1Ahbe1yTYePE7FSXYDyDNPiJulP/AAnKIngi87d7amtf1LWm0bBbiLk+P4WIpHPF5HnFwNgPAfdfNmYhy8mDxVnbISr2sJoz1TccmF7H+ySVrQBPFkL6bj9kQvcXOp5szbI/3D771S2TjpMMGwYheWSI/o8oAVo2uUZ34LbUHxHPWtZo2zWmxAA6+O2w2rGCV8AMGEkjTwOhJ2bkygeSImXFTi5FhFGOouo4X6ztpx04msCGvGCJvmdfsPBbhzozjmf/APUafc+KX7V3jkZWEACNY5WcXseXV4fjW0dG0d8peWvee4Ofz7rje2tqYmZ2GJlkdlNirHqgjuQdUegrosjYzuhKuldJmSlTitFmvJqUKOhQihCkFClekFQhNNj7UxELAYaWRGJ0VToSdNUPVPqKzfGx/eF1o2V0eYNl2PZG8Uqoq4gLI1usyC2vPq8D8K50lI05sNk1FXP/AMQclpMDi45F/RkWHLgR6cqTkjcw9pdCKVjx2Sks0n0afGYmYWjKRBDcXewYEAcjmIGvfTIHXRxxM1ub8Eq53USSzP0s23HX3Vnd3Z7rmnn/APmJ9WH/AA1+rGPIcfHvteqVMrTaNndb6naVelhcLyyd53oNgTqlU4ihCKEIoQihCKEIoQihCKEKpi9pwxMqySIjP2QxAvbzrRkL3gloJssnzRsIDnAE71Ji8Mk0bI4DI4sR3jwPxBqGPdG4OGRCs9jZGFrswUk2TjGw8n0XENcWJglb66DirH9tR7x8WpoxK3rYx/qG4/YpOCR0L+olP+k7xuPEIwk30nFLOgtBAjqsh0EjNYNl70ULx76Ht6mIxnvOIy3Ae5RG7r5hI3utBF95O7gLa71nd7PaMEvHg7O3AzHVR+4PrnxOnnV4KInOTkiasAyj5rKbF3oZmy4lyxJ0kbj5N4ePKn+rAHZXLcTfEc1qaohZrfDZGdemQdZR1x3qOfmPw8q0Y7Yq9032LEPWoVio6lCjoUIoQpKFKkSoKAtpudsjKOncasOoO4c28zy8POsnu2KvePBams1ZZfbm85VsmHYhgdZF5eC/OrhgI7SGk3uMvnzx8Fot29/0lXoNoKtmFulsMjf/AHF4KftDTytSUtK5hxxH5wXSjqWvGCUfOK2WzMBJC6iOQSYUjRXJLx6XXo3+snKx4DnS0krJG3cLO4aHxGw+C2ihfE4BpuzcdR4HaPFOCaWTazk+0JsWxTBt0cSmzYgi9yPqxD62vFuHwu82JkAxTC52N+/2XPdNJUHDAbAau9hv8Ux2JtJpA0cqhJ4iBIo4G/ZZe9WGo7tRWE8QZZzc2nT7HiFvTzF4LXizhr9xwKZ1gmUUIRQhFCEUIRQhId6sJ1VnCBzBcshAIkiP6xSDodBmF+a03SPzMZNsWh3HYfZJVseQlAvh1G9u0e6VYbALLL/8PkeGNRd3UkxFiLqqxk5SRcE8hw40w6QsZ/5AudgOtt99fBKtibI//wAZxaBqRmL7gNPHcmcuCZo3G0DA8UdnVwGU6akvc2Xu043NL9a1rgae4J2fZNdS57SKnCQNDpzXOd8t8WxP6GG8eGGlhoZANBmHJe5ff3B2npwztOzd8+XSs9QX9luTfnyyyFNJZPJd05hghjbr0Z1ya58pbKG4WtwPkb1iKhvWdXtWxgd1fWbEbvbwGO0cpJj4BuafNfwrVzbpUi2YWyVgRcWIOoI4EVkpyIXP96dj9C+ZR+jfs/ZPNfzHh5Vsx11UZZFIa0VlEaFCBQhS0KU83Z2R08nWH6NNW8e5fXn4eYqjnWVTuC6HoByAHuArBWyAWO3h3hz3jiNk4M3NvAdy/j5cdGttqotfVIMPEWPVBa3JQT+FWJtqtBnop5cK6i7I6jvZWA95FQHA6FSWkahafcnfN8KRHIS+GPLiY/FPDvX3a8VqimEmY1+qYp6kx5HMfRdA3nl6WOGQOWwTG83RdoqeBuNTHftAa2v6LUgDXOFu3+2+/wC+5bV13Nab/wBP91tbfbfbNaHD9GsYyZVjC3FrZQtr3B4WtSbsRdnqnm4GsGHT0skmx5fpGLkxKX6FYxCrcpDnzMR3gcL+JpqZvVQiJ3eJv4ZWScDuundK3ugWB353PJaEMCSLi44+HnSdk9dfahSihCKEIoQs6uJxGKLNh5VhgU5Vk6MO0pBsxAJACX0B52NO4IoQBI27t17W/KQD5qgkxODWjQ2vff5L1FtOaCRYsWFZJDlSdBZSx4LIp7JPeNPjaDFHI0uh1GrT7FSJ5Ynhk2YOjh9CNim2DhGw5miIAgVs8TXGitdmU92U31PI1WokbKGv/dofLb5q9NG6EuZbsg3b56jyXNt+96zin6OMkYdDp/1CPrH7PcPXus7TQdWLnX6JWpn6w2Gn1WTppKqxsjZrYieOFeMjAX7hxY+ign0qr3hjS47FZjC9wbvXaZsZAZv9mlRlOHOnIL2Ao8ctz5CuOGvDeu4rrlzMXVcFwzaWBaCWSF+1GxU+NjofIix9a7THBzQ4bVxnNLXFp2JhsDbpgOR7tEfeniPDvH9kc26zItmFsMXh48REVuCji4YfAjxFZg2Kqe0MlzLH4RopGjcdZT6HuI8CKYBupBuFUapQvuUg2IsRyNQCCLhWc0tNnCxVnB4ZpXVEF2Y2H5k+AGtBNlUmwXTcBhUw8QW4CqLsx0ueZP8AfdS5NyoHZFys5jMdLjpRh8MpKseHDNbiWP1UH962FWJbG3E5aRxukdZbvZG4eEwkZlxZWVlGZmf9Uvkn1v4r35AcK5slXJIcLMvquoyljjF35/RKNp+0vL1MHAioNAzjj5RqRYeZ9BWzKG+ch5fdZvrbZMHP7KnhPaZiweukDrzAVlPo2Y29xq7qGPYSqNrZNoC0uzzs/aqkGIRzgXYCyyDxVh2x5+oFLO66nOuSYb1M+zP1VfCYebZL2cmbASGxa2sJOl2XuPA20PgdDYubUDLJ49VUNdTmxzYfT584vpt3cGFzsSIe3l6VhDrrcLmtb4VVtVOTYd7fYXUOoqdou7u62ubcr2VDaG3JGjBwyGHCqVVp8nBSbXjjNuqNOt8NK2jp2h39U3f/AG328Tv4LCSqeWf0RhZkMVtnAbhv9FYfAjAlZ4y7RNZcRmYszAnqy371J1tyNUEhqQY3ZH9uzy8/qtDEKUiRlyP3bb/5vLbwWoVri41BrnrpL7QhFCFBj8N0sbxlmUOpW68RfuNXjfgcHW0VJGY2Ft7X3LP4bGyYFVixC5oFAVJ410UDQCVB2fMacKcdGyoJdGe1tafY+yRZI+lAZKLtGjh7j3U29EyzQpBGQ7YllyFSCAqsGd79wA95FVpWmN5kdkG6+OwK1Y4SxiNmZfa3hqT5LO+03eO3+6RnUgGUjuOoT14nwsOZq9HD/iHyRVzfsHmubEV0EgvBFShdC9lezQvTYuTRUBRSeWmaQ+gyi/71IVr72jHzcnqNmrz83rKLvCw2gMab/rcxHPo+wV8xHpTXUjqur4ev/aV649b1nH0/6T/2ubKAljxKdmYZWI4ZlF1Pqn8lL0Ml2lh2LetZZweNvz54Lnxp9IpjsTbbYdratGeK93ivcfx+NQW3VCM7hP8AeLALioRNDZmUXFuLLzUjvHd33HOqtOE2KrfbzWEiizOqj6xA99XlkEbC86AE8lvDEZZWxjUkDmtJvZs7KFltY2F/FSOqfy/9V5j+H6wlzoCctRwO0e//AGvXfxNRscwVMeoOF3tfw08wmu7Ozlw0JnmsrMOf1V5DzOmnkK9I83NgvFX28kj27txsQbC6xDgvf4t4+HKrNbZWA2lda9m+7gw2GEjD9NOAzE8VU6qvhpqfE+Arj1c2N9hoF2qWHAy51KyHtR2+ZZ/oyH9FD2rfWktc38FBt55vCnKKHC3GdT9ErWS4nYBoPqsQBTiTUgFQpVjBYp4pFkjbK6G6nx/MHgRzBNVc0OFirNJabhd22VjExmFVyoKSpZlOov2XU+RBFcR7TG+25dljhIy+9ZrZFopZdl4jrROC2HLHUobnJfvWxsfsnwppxJAnZqNfFKtaM6d+h08E72JMSHwk9meIW14SxHRWtz06p8R41SdouJo9D6Hd7hWp3EgwSZkerdh9jxVvZOzjFCYXYSICypcaiM9lWv2rDS/daspZQ9+NosdvjvWkMJZH1bjcbPDcVeiiCqFUAKoAAHAAaAAd1ZEkm5W7QGiw0XuoUooQlW1NjdI4ljlkhmAyhlN1IFyA0Z6rC5PdTEU+AYXNBG77FKzU2N2Nri128e40KpHaeIgFsVD0kfDpYBcW+3EdRpxIuK16mKTOJ1juPsVl180WUzbje33Gq+4bDYaBGxUCgdKoy8cuuoyqdVBNiR9mhzppXCKQ6a/neoa2CFpnjGoy/G7iud4rd53ZnabMzEsSV4km5510AQBYLml7ybn6/hVH3al5NGfUj8qtiCMZ2j56KBt3p+AQMToAGXX3kUYgpD75WK3u9GHbCbMTCwqWZwEYqOXalbyJ0/jrnQf1Zi87PgXSqHNhhDN/wrl8mEcdpHHmp+VdO65uNu8LpezIv9obHMXGWEZB3549Y/euUE/aNc156moxbD7rpx/1qe20e2i5MwrqLmKJxQhMt3MfJHKAmqsesp4Ecz4EDnWFXM2GF0jtn12Dmt6SkdVTtiZkSfTb6LT7N3Z6XEdKiMM5426i/tEG3np4142u6ckmi6sgAbbbfx8uva0vRNJ0Y8yl+Jw7oNsr8N/HS2xaDfiGKPoS4vGq2ta5OQqUFufWI08aV6Bc79W3z/8AyUrVOMvR1QDnct5lwXNtvbVkmkIcZVU6Jfh4k828a+gROY9gew3B2rx0kL4Xlkgs4a8F93awImxUERFw8ihh3re7f6QaJXYWF3BWibieBxX6JlkCqWPBQT7heuABcrvHJfnGSYyuznVnYufNjmPxNehAwi25efLr5narEeCkPCNz5KflUXUY2bwrMex5z/ht62H4moujrG/AVZj3fnP1QPNh+V6i4R1nArpPs3w7xQSRuVNnzCxOgYDTUDmpPrXNrR2gV06F+JpG4r5v7snpDBMrmN4mIDAXPJl58ivxoo3d5p2qtfcBrm63Wg2bIkypMVXpApUm2o4ZgO4EgGsJQ6Mll8kzC5srRJbNXiaxW6S4/evCxXHSZ2GpEYzWHMkjQW8TTUdFM/ZbxySclfAzK9/DNOgb0qnEt3ixbRwMYzZ2KxqTyLsEB9L39K3pmB8na0FyfIXS9U9zIzh1NgPM2SzExpglC4cGTFYghRndmLkXu73Oii5JtbjW7S6oN5MmN3DTgPFLOa2lFo83uyzJN+J8NtlNhpcRBPFHNKs6z5gDkClGVc+luKkA8deFVcIpI3OY3CW223uDlzV2OmikayR2IOvstYgX5KpvRisziMcEGvmfkLe81rSMs3FvS1dMC/BfT6pGXHePfTaRxt3qM4lP20+8PnQpxt3pxurGssuYMrCPU2IOp7N7eRPpS1U/Cy29OUTMcl9gVTeTbsLTsOkW0fU48x2vjp6VamjLWeKpVy4pCM8stClB23AP8Qe5vlTFilrncU93M3ghaYwq9zILgWYXK68x3X91KVkZLcW5PUD7PLbWv7JRviuFw+IZZIl646Qfowbgk318wfhW1M8vjHDJL1UOCU2GufzNZifG4A/4D+gt+DimLOS+F3Hn/wBqvhsXhFcdHHKjHS7EFde/rE1z+loJJqVwbqM+S7PQFQKeua6Q5EEeBOmzfkuu7uAfRorfs/G5v8b182m75Xoq+/6h996h3g2aki9I5NokYgDgdL68+QqYnkZDatKGpfGerYO8RmuTTT4PpG6SOZmvYkMMtxobag19O6Pa5tLGOA9V5Hpcl9dKWnLEfTLctBuZjMF9MgEcTq5YhS2tjlbmXNaVId1TkrSg9c2/14LrG0WtFITwCMf9JrkR94eK7kncPgVyyPb2HA0a38DfKu3Yrzgbb9v0Uw23Af8AEHub5VFirXO4r2Nqwn/ET30WKMXA8ipBj4j/AIkf3h86LIxfLFafcyZWMuVlOi8CD+13UjW/t8/ZdHo9wJdbh7q7vYw6FfFx+DVlR98+C1r3ARi+/wC6XbrYvLIUPB+HmPmL+4VvVx3bi3JahmAfgvr9VexG7KyljPLNKCTZC2VFF9LKtrkd542rFtWWAdW0DjqeZTT6JshPWOJ4XsB5BQ7tRxnCNC4RTHmimAAHC65j+8vWue81apLuuDxc3sR84FVpGs6gxuAFrh338xmre6M5fBwkm5AK37wjFAfUKD61nWNDZnAfL5rSheXQNJ8OWSYbQwSTRtHILq3jYixuCDyIIBrGOR0bg5uq3ljbI0tdol2F2MIM8wMuInyZVMrjNYahVYgBQTxNbunMlmGzW32D1WDKYRXeLudbK59OChw0UrSHFYpViWFG6OMMGK3F3dmGlyBbTlepe5jWdVEb3OZ08Aqxske/rZRawNhrbeSd65JjsQZZHkbi7Fj4XN7enD0rotGEABIuuSXb1XK1ZVzXkrQi663ufsp4MB1AOnlUydbQBmH6MNpcADLf1rlTyB8uegXUgYWxZalZBvZ1izxaAnxdtf8ARTf6yPj880oaOTh88l4Ps4xnfB99v/Cp/Wx8fnmj9HJw+eSsbM3CxsM0cqtBeNw3bbUA6jscxcetVfVxOaWm+fzerMpZWuDssvm5PvapsjpcMJlHWgNz+41g3uOU+QNYUUmF+HetqyPEzFuXHnFddctMtk7DEhRp3EMTsqhmNs1yBp3KON/D1FJJC1pIF7Kre28Mva+1da2LgBhwVXGQshN1UqOry0PS614+s6NhqJDIOyTrZenbM/q2secRGVzqRx322HW2t1PtPDiZMn0uBQSL2UagG9v1vCsYeiImPDiSeCvHUujJc3W2R3cVybePdsQySGGRZ41tmKm5S4zdYAnv43869lBLjZciy8zO3q5MJN+P3S3ZeKMMsco1Mbq9u/KwNvW1vWtXtxNLd6hjsLg7cv0OGWWO4N0kXQjmGGh9xrz+bT4LvZOC/PjwFGKN2kJU+YNj8RXfvfNcK1skBaEL2FqFNl6tUKV0f2T4chMQ/JmRfuhif5xXPrTm0J+iGRKh9qmNBaGEfVvI3r1V/BqtRNyLlWtdmGrEYOcxuki9pGDDzBv+VOOGIEFJtuCDuXdsNOHRXXsuoYeRFx+NcQixsu0DcXSDbcGzmfPiDD0g49ezG3DMqt1uHMHhTsDqoNwx3t4JCoZRufiltfx+2qu7I25h5WEUBPVS46hVcoIXq3A0FxwrKanlYMb9++62gqoZDgj3brZcFRl2ZHjMRN012jhKxooZgM2UO7aEXPXA9K1EzqeNuDIuzPhew+iwdAypld1mYbYAX22uT6qrsjE4pkaGAArFLJH08xv1VYhQoGrsBzOmlaTMhDg+TaAcI329FnA+ctMcewkYnbgdm9Sbz58Ps+UPK0skhCliAL5iAQFGijKDpWMZbJMC1tgNiZe10cJDnXJ2rlldFIIoQmm7Gy/pGJjjI6t8z/urqffoP4qymkwMJWkUeN4C1HtF266ypDDIyZBmcoxBueyCR3DX+IUtSRAgucEzVSEENaVjjtrE/wDMT/5r/Om+qZ/aOSU61+8rydt4r/mJ/wDNf51PVM/tHJHWv3nmvJ23iv8AmZ/81/nR1Uf9o5KOsf8A3Hmuk7hY/wClYJ4piZGUtG+Y3LKwuLk8dGK/w1z6lnVyYm5LoUzusjIdmsHLsFMIztiSGyMQq/tW7JI5kixtwF9a6TJMbQRtXIla4OLPh/Cze18c875n4cFXko7h861AsoDbLofsp240/SYaZ3Zo1DRnOwOQWQrYEaKcuvHrVy62AMIc3Qrq0cxeC12xN/aRtg4PDr0TOJpWyqc7HKBq7WJseQ/irKlhEj89AtamUxsuNSuS7N2hJFJ0gNySS1/r3Nzf11vXZwi1lxnDFmdU+xGy0xC9Nh7BvrR+PO3cfgfCqXtkVRpLcj8/Hzgth7NN4er9DlNnS/R35jiU8xqR4eVc+shz6wea6tHOCMB8kj9o+x+hxXSAdSfreTjRx66N/Ea2pJMTLbllVR4X32FZYLTKXXoJQoUsURYhVFyxAAHEkmwA8b1BNs1IaSuu7Pjj2bgh0h1UZmtxd25L38gPAVyXEzyZfAuq0CGPNcr2njmnleV+05v4AcAB4AWHpXUYwMaGhc17y43KrVZVW+w0gl2QpYZugcZhrqqSC40/6bUrHdtVYbQfUfdbzgPpO1nYjkD9k523sqCBIZYoo06OeMsVUXKs3Rm55jr39Kzgmkkc5jiTcHnr7K9RBFE1r2NAs4bNhy91c2v1MVhJORLwn+NMy/GP41lD2opG+B5H8rWfszRu8RzF/ZQrsnFRNI0E8ZEjtIUljNgWP7ate1rD0q5nheAHtOQtcH2VBTzxlxjeMyTYjfxBVfZhxmFjEbYZZgCxLxyi5LMWJyuBc3Jq8vUTOxB9uBHlsVIf1MDAwsxa5g7zfQqj7TZrwQqdMz5reSkf99UpB2iVtVnshc76On7pGy+ZDRdRZdG9nuzhDBJiZNM4JHhGtyT6m58gK59U/E4MHwp+lZhaXn4Fz/aOMaaV5W4yMW8r8B6Cw9Kfa0NaAEk5xcSSq9WVV8tQosvUGFZ2yqLn++PcKm6q44VvtxIFw0uQtdphbwJUFgAPAZvfSlW3Ey+5b0UpEtjt9lV9q+yTmjxC3KkdG3geKn11B8lqtFJkWFbVkVjjHmubyx10AUiQtN7J9NoecTj4qfypWv8A/UPH2Kaof/YfD7Jv7aNZcKO5ZD8Y/lWXR/7vL3Wlf+3z9lgoo6fJSICfbtRNeZlNjFA0tuTZXS4I7srN5G1ZSOtbibfVXEeO/AX+icNCmIUSRkpItiGHaUjUXt8DU8CsAS05arRpL/tDDNhprLioxmU8nI0Dr4G9mtwv7kHNMD8Q7pXUZIKmPCe8FzuaEoxVgQykgg8QRoRTwNxcJMtsbFealC224WykRWxs5Col8hPDuZvH9keN/CkqmQk9W1OUzAB1jkm3q2++LkuAViTsL/3N9o/Aad99oYhGOKxmlMh4JfgMDnEpPCOMv65lUfzX9K0c61uJVGtvfgFV6OrXVbLeez6ES4bFQE2Dc+7OhS/+j4UnUOLJGvGz2KbgYJInxnb7haE7YwRiEUmIhkUKFN2UhrW1I8xesuoqMeNrSFb9RTFmBzwfde33mwRIBmjY3BHE2PK2mh1qBSVA/aVJraYm2II2Xj3ODeVmuymYgm3BHcL7gooliaJgwf5fUBEMrjAXnUYvQlGM2hINnma9pOgD3AGjFAbgHxNDIm/qcGzFbyuh8r/0vWbcN/OyzHtJcn6Nf9lyfM5PlW1KO983qlV+35uWKtTaVT7Ymy8KwV8RiQvfEAb6Hm3K9uQ51hJJIMmt81tHGw5ud5Ldy7ewTRmMzR5CuSwuOqRaw000pIRSg3snTLGRa657tfZkEYLQ4lZdbBcpDW8TwNvSn43ucbObZIPja3uuuk+WtVkrOC2cZDpovNvl3mpVHvAy2p7aPDpoP/JjQscyePz0THYP0VJRiJ8UjSAdRBcLHcWN+86kf3onM6R4whuS6VPHFGcRdmtFjdu4GWNo5Jo2RxYg3+Wh8aWbFK03ATTpYnCxK5hvBsiGMgwTiZWJ0tZlHLMeB89OFdKKRzu8LLnSRtb3TdXPZpBbaCn/AKb/AJVnWn+l5+xWlGP6vl7hNfa5Fmmw3gj/AMyVlQm2Ly91rXC5b5+yxKQU8SkrLUbhmJZ5BOUWN4HQ5yADmZLi57wDS1TiLRh1umKfCHHFpb7LW4bZ+yozdJIgf/yG/AvalusqOPL8Lcw0x1tz/KvQwYElWR48yG4ZZdVP3uY0tzFVLpyLEHkgR0zXAggEcfykG/8As+Fx9IjePOLB1DDrjgCNdWHxHlW1MXt7LgbKlR1bu00i/isjsrBrJKqO6xoT1mYgAAcbE8+Q8TTL3FrbjNYMaHOscl0fHpgJkSN54+jjACoswCiwsDYHU27/AJ1z29c0kgZngn3dU4AE5DiqJ2Lsr/ip/n//ANVfrajd6KnVwb/VRbThwUOEnXDyRl5FA/WBmNmBsBfz4VLDK54LhpwUOETWENOvFYG1PJJbf2YN15x3qh9xb50nWaBN0mp8k+3LwqHBwkomaxucovozDU28KrWvd17hf5ZR0expp2G2xPlhUcFUegpPEd6ewjcstHszHJA8CjClGEguWkzWkLE/VtfrV0DNTukEhxXFt2zzXMEFU2IxDDY32nbfhxXzE4PHNhjh+iw9ujEeYSNewAF7FfChslMJesudb6flDo6ow9VhbpbU/ZLvaYlmw/7rj3FKrSHvLaqFsKxVqbSqLUIRahCLUITHAbLLdZ9F7uZ+QqVi6TY3mm80qxL3AaADn5VKyA2BZ7FTNI129ByFVumGMwqLJQrr6I6LoUi4eoupstNuPhsuKU+DD4f0pWqddtuKZphZ3krvtEhzSReCt+IqlIbX8leqF7eaxjYenbpOyjMdTdQvmShClw0rI2Zf/fnRdVcwOWgw86yr8CDyqyWI2FK9obLK9ZNV7uY+YqLLVslsnc0stULZFqEItQhFqELaezJf0k57lT4lvlSdZoE3SalaAbake4wmG6SNSR0hdUQkHXILXYXvrwuKr+nY3OZ9idlrnz3KP1L3ZQMuBtvYeW/xU2C243SLFiIWgd+wcwZHPcHHBvA1V9OMJfG7EBrsI8leOqOIMlbhJ02g+a+zYbGKzGOaKRSSQkqEZRfgHQ627yDQHwOADmkcQfYocyoaSWuBG4j3H2XltszRgmfCuFHF4mV187aMB6UdQx/cePA5fcKP1EjP/ZGfEEH7H0SHf+RZYMPMhujE2Pgy3Gh/crSnaWPcw6qJ3Nexr26FYe1OJRFqEL0q3NgLk0KDYC5TjAbNC9Z9T3ch595qQFg55dls+fPlloMDh1ZSSNb24nuFeL/iPpysoKpsUJGEtBzF87kewXW6Poop4i54zvv4BV8ZsqJjcgk/vGuIP4q6RO1v+1dFvRlONAeaoybKiHI+81s3+JukDtb/ALVf+XQbjzVV8DGOA+Jrdv8AEVedo5K38tp9x5qB4lHKth09WnaOSsOjKfceahaS1aDpqsO0clP8sp9x5qXDbYkiIMbBSOeUE8COYPfUu6UqX6kclo3o+FugPNesXtuaUgyPnI0HVUW+6BUN6TqWaEckPoIXag81Asl6D01WDaOSz/llPuPNTJEp5Vmenq0bRyUHoyn3Hmp0wMZ4j4msXfxFXjaOSr/LafceatR7KiPI+81g7+JukBtb/tVf5dBuPNXsJsmJTcAg/vGsT/FXSI2t/wBqo7oynOoPNWcbhlVLga3txNdn+HunayuqzFMRhDSchbaPuufX0UMMWJgzvvWfx+zQ3WTRu7kfka9sQuO15b4JMyWNiLEVCYBBFwvNqFKLUIW23AwzGHEle01kB8QrEfzik6hwD23TVO0ljrLSbpzo2EhCcURUYc1dRZgw5G4PvvWVW1wmdfabjwKvRPa6BoGwWPiNVFvYwMcaD9Y80fRjndZFYkdwCg3PjVqQHEXbADfl91FaRha3aXC3Meyl2jtSQSGKCFpJLAlm6sSX4XbiT4DWqxwsLccjrDdqT5K0s7w7BG253nIDz9go4dglyHxb9Ow1CWtCvlH9bza9SanCLRDDx28/sqilxnFMcR3bB5bfNRb74XNg3sP1ZVgPI2P+kmqU7rSeK1qG3j8FzCumuepIIC5so+Q86FVzg0Zp5g8EsY725n5d1WSziXG5UuInCC59B30EoAJNgp93MWWEgPeCPUEae4e+vn/8aQnHDLwI+hH1K9B0TZrXM81fnNeOYF2QqExppgVlQmNNsCsqEzU0wK4VGZ6Za1WCqvJTAYrWQklBYiytQvS7mqpV6FqWeFUq/CaVeFRX4TSjwqq/AaVeFUqjvHiiqxgcSxPoBbX71et/gyH+tLNuAHM39lyOlrOY1nG/L/tVsNiA4uOPMd1fQwbrzpBBsV4xmDWQa6Hkfn3ipQCWm4SPEQMhsw+R8qqmGvDtFFQrrp24mGyYRTzkZn+OUfBRXNqXXk8F0KcWYrWP3chkcyDPFIeLxOUY+dtD7qmOqkY3DkRuIuqSUcb3Yswd4Nl62bsOGF84LPKRbPK5Z7c7E8Bry76iSokkbbQbgLBTFSxxOxau3k3Km2piJlyiCESlr3LOFCdxOhJ9KrE2M3xut5XurTPlbbq2387WS/6BjZP1uJSIc1gTX/Me5HoK26ynZ3WE/wCo+wWPVVL++8Dg0e5X3Aw4cdJhlnaWSRTnzyZ2tbKbngD1uGlRKZSBIW2A0sLKYRC0mIPuTrc3K57FsxszK2mQlWPiDY2p5vaFwkJH4Th2pvDCFFlFv751dL8SvOJxAQXPoO+oJspAJNgk0shc3P8A6qhKaYwNFgruxJskovwbqn14fECuD/EVIamhcBq3tDy19Lp6ikwTC+3JaKevmLF6EKhPTTFdL5qbYpCoTU2xXCXz00xWCozU0xXRDQ9CvQUq9UKYQ0q9VKvw0o9UKYQUo9Qr8FKvVCs/t2bPKQOCDL+Z+OnpX0v+GqT9PQtJ1f2j56emfmvP10mOU22ZJfHIVNxXoQUg5gcLFOcLiA4uOPMd1XBulSC02K9zRBhZhcVKjiEon2awYBRfMQB5k2APqaochdbxvLjh2rpc2zVaNIEmkiaEL+rYBrWKrmBBupsePEjwrmskLSXloIO/2XUkjDwGBxBG734Kr0GPi7MsOIXukUo9vBlut/MVripn6gt8Mx6rHBVs0cHeIsfTJQ7InknxjvLH0Rw8YjyZg3WkOckMNOyq++rTNbHAA03xG99Mhl9bqkD3y1Bc9tsItbXM56+Fk+xhkyN0WTpLdXPfLfxtrak2YcQx6cE9JjwnBa+y6z+0NmkRtLjsQ7xqLmOPqR+Vgcz3OguedOxy9oMgZY7zmfsEjLD2C+peSNwyH3PNS7pbFEYado1jkl4IB+rT6q/vaAseZ8qrV1BfaMG4G3ed/wBlNDTBl5C0Au2bhu+6pby4TJLmHB9fUcfyPrW1K/Ey25L1keGS42pHicQEHjyFME2SwaXGwSiVyxu2prMm6aawNFgvgFQrL0BQhaPCYnpEB+sND5/1r5X0x0caGqLB3Tm3w3eWnI7V6Skn62MHbtUcwpJhTSXzLTTCrKjMtNMKuFRlSmmuVlVeKtw9TdCRUF6Lq1ElYOcoV6FaVeVUq9CtLPKomEIpR5VVNicR0aE8+A86a6K6PNdUiP8AaM3Hh9zoOexLVUwijLtuzxWaavq4AAsF5peSKEIjYqbroakFVcwOFim+GxAcdx5j++VaA3SrmlpsU93awueXMeCa+p0H5n0peqfhZbemqOPFJc6BXN6cLlMc8PVxRdY0I4SZjqsg5oFBPhlrGkfcFj82WJPDiOK3rWWLZI8n3AHG+w8NvBMNkbWEpMbr0c6duM/zKfrIe8VjNBg7TTdp0P33FMQT9Z2XCzhqPcbwp9nYARGU5ixlkMhJHC4AA8gFFVkkxhotoLK8UWAuN73N1crJarJbc+ky4tUTDl4YbMMzZY2kIuGY2OZVv2RreujB1TISS6znbsyBu8965dR10k4a1l2t35AnfxtuG1XjseaUXxWIOXiY4epH43ftsPUVl18bMomeZzPLRbfp5H5zP8m5DnqV72hEkuFZMMY5GiX9GokBF1FlUtqRe1rmqsc+OXFICL65K7o45YsEZGWm2y4pLvNiHJ/3Zg32s2nhbKLV03NgGbpB6fdIBzWZKIzYyXiywr9ka/iT8RWD6ylj7oLj8+aKpmCFkxkXYcSqOT8fjr8aGVtNJ3wWn0+eShsw2qQbyTr2sMSfDN8jW4bA7uyD0WglCnwu9+IU9TDHXvLW/lFc/pLoujrIsE0gFjcEWuPrqt4KwwuxBfJ9q4+ftOkCniEGvvuT8RXNh6L6HpM2sMh/zHLlYD/iVeXpaZwsDbwUSYzGxaLIsyjk4199wf8AVWslD0TUm72GM725Dlp/xUQ9KzMyJv45/lfW3nnHbwpJ8C1vwNYf/GqR3/rqOdj7hPN6aO1o5qM7wzN2cMR5lrfyirt/h2lZ36jlYe5Unps7GjmoicXL2mWJfsjX8T+IphlN0ZT5taXn/Np7D0SU3S878gbeGXrqgfSouyyyr3Nx/EfjUvp+jKnN7Cw/5dPceiiHpedgsTfxz9dVKu8My9rDEnwLW/lNLO/h2lf3KjnY+4TzemztaOalXeeY9nCm/iWt/KKp/wDGaQd+o5W+5UO6aOxo5ry+Nx0ujOsK8wg199yfiK2j6P6Jps2sMh/zacsh/wAUjN0tM/IG3hl66qTD7Tx8GiyLMo4CQa++4J+8apN0Z0RV5vYYzvbkOWY/4oi6VmbkTfx++q9Yre/EMRnwx0/ZLW8eRrodG9FUVFGWQyXubkm1zu3aKJ6wzOuVAd5Z27OGIPiW/wDEV0S2Busg9FgZQo2lxkvadYVPEJx/En41g+tpo+4C4+nzyWRmGxfFlxkXZdZl+0NfxB+NDKylk7wLT8+aKWzDapY95cQpH+7MW+zm18hlN63a2A5tkHorFzX5LtWCgeLCKC8cE7gFixBVXNrjW2aw0+NcxzxJLexIG5Ptj6qLCHAHeVXfYuLd45GxaEx3K2gFusLE2za6fia0FRA1paIznrn+Fiaaoc4OMgy07O/zXubYE8jxvJilJjYMGWAK9r9ZQ4fQEaEEEeFQ2pja0tazXjccrKzqSV7muc/Q7G2PO+1aOkk+ihCr7QxJjjZ1jaQjgiWubm3Plrr4VeNgc4Am3ErOV5Y0uAvwCSpsaXEkNjWsnEYeMnIO7pGGsh+GlNGdkWUIz/uOvluSgppJs6g5f2jTzO36KLeDBRYVUxMCLG8bqtkAHSKzBWQgdrQ3Hdlq1PI+YmJ5uCDrsI2qlVFHABLGLEEaZXBNiOKz3tC2D0b/AElB1HPXH7Lnn5N+PnXMcNqzroMJ6waHXx/P1WORCeAJqGtc7QJENJ0X14yOIIqXMc3vBBaRqvFUVUUIXuKFm7IJ8hVmtLtArBpdoF9mgZO0pHmNPfQ5rm6hDmubqFHVVVFCFYwWBlmNoo3c/ZBIHmeA9akC6uxjn90XX3HbPlhNpY3T94G3oeB9KCCEPjczvCyrUKiKhCkhgZuypPkPzqzWl2gVmtLtAiWFl7QI8xQ5pbqEOaW6hR1VVRQhekjJ4AmrtY53dCsGk6IeMjiCKHMc3UILSNVsPZ7sHpH+kOOpGep9pxz8l/HyoaNqeoYMR6w6DTx/H1Wh2XhIsSjYvEhXDF8ok7EUasVtY6A9W5P4V05XvhIhiy0vbUk/MlpCyOdpnmz1tfQAH5dfV3gcRmSDDE4SIWzZgpKLoTHGRqoA5kXtR+laXYXv7Z2a58TvQKtwZjjj7A26ZDcNwWljcMAw1BFwfA6ikSLGxXRBBFwvVQpRQhFCEs2vtUxFUjieWV75VUWXTiWc6KBce8VvDCH3c5wAGv4CXnnMdmtaXOOg+52Krgtiu7rNi3Ekim6RrpFEfsj6zfaP5CtH1DWtLIRYbTtP28FlHTOc4STm5GgGg+54lOp4VdSrAMrCxB4EUonCARYrl292GXAteRrROTkNib/Z0HaH9e+3TpyZhZozSErMB4JNgdswS9mRb9zGx9x4+lbPhe3ULO4KY9Ap+qp9BS5jYdQFGBp2L0mGX9lR6Cjq2DQBAY3cvGJ21h4R15UBH1Qbt91bmtWwvfoFe4CtbK3gws1skyXP1WOVvc1r+lVkgkbqFdrgU9j2dE2pjjbxyr+NqTc1u5W6ph1AV/DbKhXUQxDxyL+NqphG5XbEwaNHJfcfvbgsKP0uIjBH1FOZvuJcitGU0sndatDIxupXzZ++OCxQHR4iO5+o5yt917X9L1L6WWPvNQJGO0K+4nZcLamGI+ORfxtWWEblm6Jh1aOSXybNiXURRjxyj5VdrW7lTqmDQBJNqbew0N88yXH1VOZvurcim44ZH6BVc4BUsNtzDTdiVLn6rHK33WteruhkZqFS4KkfDL+yp9BWRjYdQFQsbuXnoFH1VHoKgRsGgCMDRsVDHbXgi7Ui37gbn3CmWRPdoFNwE23SgXHt+ja8a2ztYi3hqO0f6+eVReEWdqtImYzwXUcPCqKFQBVUWAHACuWnwABYJPNutAzkkyZGbO0Qc9EzXvcp5691NtrJALC199s+aTdQxOdc3tra+V/BRY5MRiAcOIeghJytIXU3jBtaNV4FhprwBNWjMUX9TFidsFjrxPD1VZBLL/Sw4W7TcacAN/otAqgAAaAaCkibp8C2S+0IRQhFCEUIRQhZ3b++EOFfoyGdxqQturfUXJPG2tqdp6GSZuIZBc+q6Sip3YDmeGxSYbFYXacDKVzLcZkcDMh4qedjpoR3HxrOaCSndY7doWsFRFVxnD5jaFy7e3ckQP10ujHqyLpfwa2gb8eXhSOtniyDrjjmudNFJCd42FZsbBA7Err/AH4WpodLO/cwH55rMTFB2FftyyN/fiTUnpZw7rAPnkgzFWsNsiJOC3Pe2vw4fClJekJ5Mi6w4ZflUL3FfcTsqJ9Stj3rp/Q1EVfPFkHXHHNAe4KsmxMv6uaRPI/K1NjpZx7zAfnmtBO4IfYxb9ZPK48T8yaP5sR3WAfPJBncVYw2yIk4Lc97a/DhSstfPJkXWHDL8rMvcV9xWyYn4rY966f0qIq+eLIOuOOf5QHuCrJsUr+rmlTyPyIpv+bOPeYD881oJ3BD7FLfrJpH8z8yaP5sR3WAfPJBnJVjDbJiTgtz3tr/AEpWWvnkyLrDhl+VmXuKMTsmJ+K2Peun9KIq+ePIOuOOf5QHuCqjYVuxLIv9+FqbHSzj3mA/PNXExQdhX7csjf343qD0s4d1gHzyQZitHunuQJ36i2RT1pG1t4KDoW/Dn4rSVs8uRdYcMvytIYpJjuG0rrQGH2fhtAI4k5Aasx/mYn+7CqxskmeGjMrqvfHTR3dkAleyt+4JpBGVeMsbKWtYnkDY6E+6m5ejZY24rgpKDpaGV+CxF9LrVVz11EUIRQhFCEUIRQhFCEUIXI999kyx4qRyrFJGzKwBI15X5EcLV6OhnY6INvmNi8n0nTSNnc61wdq0Xsz2VJH0krqVVwFUEWLWJJNu7hbzNJdJzMdZjTey6HQ1PIwOe4WvotricOsilHUMrCxBGhrkrtuaHCxWC21uEVJaBiU/YIuw8jfrD4+dDY2nU2XNkoNrCkMewO9z93+tail4rAUu8phhdhxDiC37x09w0q4gYFs2mYOKtS7vQvyKH7J/I3FVdC0qzqWN3BQHcwHszEeaX/AisjDxWf6EbHKfD7iA9qc+iAfixqvVcVIoBtcnuzNy8KliytIftnT7osD63owAJmOiibqL+KNp7mYV7lVaM/8ATNh903A9AKMAKJKOJ2gt4JFiNxAOzOfVAfiGFHVcUuaAbHKAbmAdqYnyS34k1YQ8VX9Dvcpot3YU5Fz9o/kLCtWwtC0bSxt4qvithxHgCv7p/I6VYwMKq6mYeCXSbB7nP3f61Q0o3rE0u4p7sXcIsQ07EJ+wBZm8zfqj4+VZOjaNDdbR0F83nJb7DYdY1CIoVVFgANBQum1oaLBZ32g7Mknww6MFjG4cqOJFiDYcyL8POn+jpmxy9raFzelYHywdjMg3sub7J2PNPKsaIwNxdrGyDmSeVq7k08cbC4n8rzkFLLLIGtB+y7fXlF7ZFCEUIRQhFCEUIRQhFCEUIRQhFCFnJsZiJ8Q64V0WPDjKxdbrLIbXQkagKOJGoJ4GnWxxRxgyjN2ltg3+a57pJpZSISAG630J3eW9e0aPEOY5ozDiAL2uOsOGZHGjr56juqjmOjbiYbt+ajYtWSCR2B4s768QdoUM+w3Xs2ceGh91QJQVcxEKFEI4gg+NTdRZW4hVCrBXYRVSrhXYazKuETUBBVKYVoFQqlKKsFQqo6E8ASfCr3VbKWHYbvxsg8ePu+dQZQFIiJVy+Gwqlyb5XVGfiULEDrW7A1F/MVAZJKcI3XHHw3qHSRQjETobHhffuTul0yihCKEIoQihCKEIoQihCKEIoQihCKEIoQihCV7xYx44rRKTLKwjTTQM31mNtABc691MU0bXPu/QZlLVUjmMswdo5Dz2+SS4zZzbPhEuHkNlK9KshJjcsQpfvRrkE25DhpTTJRVPwSDfYjUbbcUnJCaOPHE7dcHQ7L8D4KXHQ4ks2KkSNThopOijRixZmXUsbC4sOHGqxuhsImk9oi5OWSvI2YuMzgOyDhAzzO/TkvWDw0zQLPDjHkcrmIcIYmNrlcoAKa6aG4qHvYJDG+Ow4Xv+VMbJDGJI5bm221j7jnknGzMSuJgjlKjrqGsdbHnY+fOlZWGKQsvom4ZBLG19tQpTgE5XHr86pjK0whfVwludGJGFSolqi6myHS9F0WUTYS/P4VOJRhVeUQI6I7jPJoqsdWtxsKuA9zSQMhqqOdG1wa45nRG1sYMPFmVAWLKiKLDMzHKoJ5DXj4VMMfWusTlqfAKs8vVMuBnkAOJVOSDHgBxLCzaXi6MhCOYEhJa/HW3pWodTE4cJtvvny0WJbVAYsQJ3Wy56qrtDDrHirOP0GOXo3HISgdXXlmXTTmL1pG4vhu3vMzHh+FlKwMns7uyCx/1bOYy8VZ3axLIXwkpvJB2Sf8SI9hvTsnyFZ1LA60zNHeh2j3WtI9zbwP1bpxbsPsUww+1onlMSNnZRdioJVTe1i40DeHgaxdC9rMbsr/NFu2oY95Y03I1toPPer1ZLZFCEUIRQhFCEUIRQhFCEUIRQhFCEUIRQhK958A0+FliS2ZgLXNhowbj6UxSyCOVr3aBLVkTpYXMbqVBtDaLQTw9IcsDoVJIFhJoVzNyBGYd1WjiEkbsObgfRUlmMUjcRs0gjz2XKpbTw4wssc2HOUTSqjwjsSZjbMq8nHG4+d9YnGZhZJsBIO0W38FjMwQPbJGbYiARsN9o4rTSOFBZiAqgkk6AAakk8hSIBJsF0SQ0XOi8wTq4ujKwPNSCPeKHNLTYhQ1zXC7TdZ/fhl6OBXNkfExqxvYBdS125aDjTtCDicW6hpskOki3AwO0Lm38FR2nFDDHnwc7dNmGRFnaQSG4BUoWNxa/lxrWIyPdhmb2dpta3G9llMI42YoH9rYA69+FrqcYRJcZilnd8qiFkXpXVRdCG0DAcVquNzIGGMZ9q+QO3wVxG19RIJCbdmwuRsz0KjMUMWKgXBuS7MelRZGdejy6l7khSDa3DU1N5HwuMwy2G1s+CrhjjnYIDnfMXJytt1srO1MEuIxciObKmGFmHFHaUkMDyI6MGs4pDFCHDa7mAPytJohNOWu2N13EnX0XrZuLTGQyQYgqZIjlkKsLHKbrIjDhwv4G4IolY6neJI9Dpf6FTDI2pjdFJq3Wx3bQV9w+76yKGGMxcingRPoR5ga1DqotNjG0HwQ2ja4XEryP9Sq4bCtiMPiYOlaURSWhmY9bMoDC7cyraX8TWjniKRklrXHaHppxCzZG6WJ8eK9j2Sd4z14HameK2IMSsLz5klVbP0bWzBh10LDit/wA++sG1BiLmszB0v6HxTD6YTBrpMiBnY8x4JphMKkShI1VFHAKLCl3vc84nG5TLGNY3C0WCmqquihCKEIoQihCKEIoQihCKEIoQihCKEIoQihC8TRKylWAZToQQCD5g8akOLTcKHNDhYi4VDBbAw0T544UV+Rtw/dv2fStn1Mr24XOyWEdJDG7E1oB+ckxdQQQQCDoQeBHiKxBtmFuQCLFU8JsmGJy8cSIzCxKi1xe/Aacq0fPI9uFxuFkynijdiY0A8Em3vnjWXCCYqI+kZmzC69VCBf1Ye+maNryyTBrYfVKVz2B8Yk0udeAS/buIwZjvhOi+lXHRdAAHzX+z9W1730tW0DZw7+rfBtxaWWFS6mLbw2x/tw63+2+6vSYGOTaLLNHG98Mj2ZQbEOVNgayEj20wLCR2j9FsYmPqyHgHsg5+JC+4vCnAyCaBScO5AmiUXy30EiAa6cwPdzAx4qG4HntDQ7+BUvYaV+OMdg94DZxHuF9w+zI8Ri8TJLHnReiWPMDlPUzMQODakd9reNDpnRQsaw2Od+aGwMmne94uMgOV/BXcZsMdJFLBlheI2Nl6rxntKVFvMd1YsqDhcyTMH0O9bSUoxtfH2SOGo3Ly26uHJNg6qxuY1kdYyTx6gNvyqRWS22X32F+ag0MOeRsdgJA5Jvh4FjUIihVXQACwHpS7nFxu45pprWtGFosFJVVZFCEUIRQhFCEUIRQhFCEUIRQhFCEUIRQhFCEUIRQhFCEUIRQhFCF8fgakKDol2A/WHyraTurGPvL1/wDVf/q/76j/AAvP2U/43l7phWK2RQhFCEUIRQhFCEUIRQhFCEUIRQhFCEUI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610" name="AutoShape 10" descr="https://encrypted-tbn1.gstatic.com/images?q=tbn:ANd9GcRtyzaxor6qDS0VSVwbSJfN4YTq6Eq2PHe5zLiGuGautGyFu6R9q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5612" name="Picture 12" descr="http://blogdeparasitologia.files.wordpress.com/2010/11/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1428760" cy="1437746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043608" y="2285992"/>
            <a:ext cx="77432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Britannic Bold" pitchFamily="34" charset="0"/>
              </a:rPr>
              <a:t>Pesquisa</a:t>
            </a:r>
          </a:p>
          <a:p>
            <a:pPr algn="ctr"/>
            <a:r>
              <a:rPr lang="pt-BR" sz="3200" dirty="0" smtClean="0">
                <a:latin typeface="Copperplate Gothic Bold" pitchFamily="34" charset="0"/>
              </a:rPr>
              <a:t> </a:t>
            </a:r>
          </a:p>
          <a:p>
            <a:pPr algn="ctr"/>
            <a:r>
              <a:rPr lang="pt-BR" sz="3200" dirty="0" smtClean="0">
                <a:latin typeface="Britannic Bold" pitchFamily="34" charset="0"/>
              </a:rPr>
              <a:t>AVALIAÇÃO DA ADMINISTRAÇÃO SUPERIOR  DA UFPEL</a:t>
            </a:r>
          </a:p>
          <a:p>
            <a:pPr algn="ctr"/>
            <a:endParaRPr lang="pt-BR" sz="3200" dirty="0" smtClean="0">
              <a:latin typeface="Britannic Bold" pitchFamily="34" charset="0"/>
            </a:endParaRPr>
          </a:p>
          <a:p>
            <a:pPr algn="ctr"/>
            <a:endParaRPr lang="pt-BR" sz="2000" dirty="0" smtClean="0">
              <a:latin typeface="Britannic Bold" pitchFamily="34" charset="0"/>
            </a:endParaRPr>
          </a:p>
          <a:p>
            <a:pPr algn="ctr"/>
            <a:endParaRPr lang="pt-BR" sz="2000" dirty="0" smtClean="0">
              <a:latin typeface="Britannic Bold" pitchFamily="34" charset="0"/>
            </a:endParaRPr>
          </a:p>
          <a:p>
            <a:pPr algn="ctr"/>
            <a:r>
              <a:rPr lang="pt-BR" sz="2000" dirty="0" smtClean="0">
                <a:latin typeface="Britannic Bold" pitchFamily="34" charset="0"/>
              </a:rPr>
              <a:t>Pelotas, janeiro de 2014.</a:t>
            </a:r>
            <a:endParaRPr lang="pt-BR" sz="20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268760"/>
          <a:ext cx="64087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331640" y="566124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2910" y="357166"/>
            <a:ext cx="74888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Dê uma nota de 0 a 10 para o desempenho da universidade nas seguintes áreas: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187624" y="1124744"/>
          <a:ext cx="64807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1"/>
          <p:cNvSpPr txBox="1"/>
          <p:nvPr/>
        </p:nvSpPr>
        <p:spPr>
          <a:xfrm>
            <a:off x="3347864" y="1700808"/>
            <a:ext cx="1368152" cy="3606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ESTUDANTES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5616" y="5877272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523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5656" y="1196752"/>
          <a:ext cx="60486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403648" y="5733256"/>
            <a:ext cx="32051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39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547664" y="1268760"/>
          <a:ext cx="5832648" cy="411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475656" y="5445224"/>
            <a:ext cx="2755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37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547664" y="1268760"/>
          <a:ext cx="59046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475656" y="6093296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124744"/>
          <a:ext cx="64087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331640" y="5301208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9592" y="645123"/>
            <a:ext cx="73448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Dê sua nota de 0 a 10 para o desempenho de: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5656" y="1196752"/>
          <a:ext cx="6108154" cy="398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331640" y="5229200"/>
            <a:ext cx="3322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523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836712"/>
          <a:ext cx="61926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31640" y="5301208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39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547664" y="1196752"/>
          <a:ext cx="61206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475656" y="5589240"/>
            <a:ext cx="2736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37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043608" y="908720"/>
          <a:ext cx="68407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971600" y="5949280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404664"/>
            <a:ext cx="7920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Britannic Bold" pitchFamily="34" charset="0"/>
              </a:rPr>
              <a:t>METODOLOGIA</a:t>
            </a:r>
          </a:p>
          <a:p>
            <a:pPr algn="ctr"/>
            <a:endParaRPr lang="pt-BR" sz="2400" dirty="0" smtClean="0">
              <a:latin typeface="Britannic Bold" pitchFamily="34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Britannic Bold" pitchFamily="34" charset="0"/>
              </a:rPr>
              <a:t>Questionários com 20 questões (em sua maioria com perguntas fechadas) aplicados face a face;</a:t>
            </a:r>
          </a:p>
          <a:p>
            <a:pPr>
              <a:buFontTx/>
              <a:buChar char="-"/>
            </a:pPr>
            <a:endParaRPr lang="pt-BR" sz="2400" dirty="0" smtClean="0">
              <a:latin typeface="Britannic Bold" pitchFamily="34" charset="0"/>
            </a:endParaRPr>
          </a:p>
          <a:p>
            <a:pPr lvl="0">
              <a:buFontTx/>
              <a:buChar char="-"/>
            </a:pPr>
            <a:r>
              <a:rPr lang="pt-BR" sz="2400" dirty="0" smtClean="0">
                <a:latin typeface="Britannic Bold" pitchFamily="34" charset="0"/>
              </a:rPr>
              <a:t>Aplicação em pontos de fluxo (Campus Porto, Campus das Ciências Sociais, Restaurante escola, Campus Capão do Leão, Hospital Escola);</a:t>
            </a:r>
          </a:p>
          <a:p>
            <a:pPr lvl="0">
              <a:buFontTx/>
              <a:buChar char="-"/>
            </a:pPr>
            <a:endParaRPr lang="pt-BR" sz="2400" dirty="0" smtClean="0">
              <a:latin typeface="Britannic Bold" pitchFamily="34" charset="0"/>
            </a:endParaRPr>
          </a:p>
          <a:p>
            <a:pPr lvl="0">
              <a:buFontTx/>
              <a:buChar char="-"/>
            </a:pPr>
            <a:r>
              <a:rPr lang="pt-BR" sz="2400" dirty="0" smtClean="0">
                <a:latin typeface="Britannic Bold" pitchFamily="34" charset="0"/>
              </a:rPr>
              <a:t>Entrevistas realizadas entre 22 e 29/11/2013</a:t>
            </a:r>
            <a:endParaRPr lang="pt-BR" sz="2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lvl="0">
              <a:buFontTx/>
              <a:buChar char="-"/>
            </a:pPr>
            <a:endParaRPr lang="pt-BR" sz="2400" dirty="0" smtClean="0">
              <a:latin typeface="Britannic Bold" pitchFamily="34" charset="0"/>
            </a:endParaRPr>
          </a:p>
          <a:p>
            <a:pPr lvl="0">
              <a:buFontTx/>
              <a:buChar char="-"/>
            </a:pPr>
            <a:r>
              <a:rPr lang="pt-BR" sz="2400" dirty="0" smtClean="0">
                <a:latin typeface="Britannic Bold" pitchFamily="34" charset="0"/>
              </a:rPr>
              <a:t>Amostra: 599 </a:t>
            </a:r>
          </a:p>
          <a:p>
            <a:pPr lvl="0">
              <a:buFontTx/>
              <a:buChar char="-"/>
            </a:pPr>
            <a:endParaRPr lang="pt-BR" sz="2400" dirty="0" smtClean="0">
              <a:latin typeface="Britannic Bold" pitchFamily="34" charset="0"/>
            </a:endParaRPr>
          </a:p>
          <a:p>
            <a:pPr lvl="0">
              <a:buFontTx/>
              <a:buChar char="-"/>
            </a:pPr>
            <a:r>
              <a:rPr lang="pt-BR" sz="2400" dirty="0" smtClean="0">
                <a:latin typeface="Britannic Bold" pitchFamily="34" charset="0"/>
              </a:rPr>
              <a:t>Tipo de amostra: probabilística por cotas proporcionais ao tamanho (estudantes, professores, funcionários).</a:t>
            </a:r>
          </a:p>
          <a:p>
            <a:pPr lvl="0">
              <a:buFontTx/>
              <a:buChar char="-"/>
            </a:pPr>
            <a:endParaRPr lang="pt-BR" sz="2400" dirty="0" smtClean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547664" y="1196752"/>
          <a:ext cx="59766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475656" y="5373216"/>
            <a:ext cx="3375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268760"/>
          <a:ext cx="63367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1"/>
          <p:cNvSpPr txBox="1"/>
          <p:nvPr/>
        </p:nvSpPr>
        <p:spPr>
          <a:xfrm>
            <a:off x="3347864" y="1628800"/>
            <a:ext cx="2340824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latin typeface="Arial" pitchFamily="34" charset="0"/>
                <a:cs typeface="Arial" pitchFamily="34" charset="0"/>
              </a:rPr>
              <a:t>Pró-Reitoria</a:t>
            </a:r>
            <a:r>
              <a:rPr lang="pt-BR" sz="1200" b="1" baseline="0" dirty="0">
                <a:latin typeface="Arial" pitchFamily="34" charset="0"/>
                <a:cs typeface="Arial" pitchFamily="34" charset="0"/>
              </a:rPr>
              <a:t> de Graduação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31640" y="5661248"/>
            <a:ext cx="2904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 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643042" y="1285860"/>
          <a:ext cx="583264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547664" y="5589240"/>
            <a:ext cx="3168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331640" y="1124744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259632" y="5661248"/>
            <a:ext cx="2927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124744"/>
          <a:ext cx="63367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331640" y="5661248"/>
            <a:ext cx="2904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 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124744"/>
          <a:ext cx="63367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31640" y="5589240"/>
            <a:ext cx="3240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599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1331640" y="980728"/>
          <a:ext cx="6396986" cy="433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7624" y="5373216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599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547664" y="1268760"/>
          <a:ext cx="60486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5373216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599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043608" y="1052736"/>
          <a:ext cx="69127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971600" y="5661248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599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616" y="506869"/>
            <a:ext cx="6624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Considerando a administração superior atual, se a consulta à comunidade (eleição) fosse hoje, votarias no atual Reitor?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619672" y="1340768"/>
          <a:ext cx="59046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619672" y="5589240"/>
            <a:ext cx="2927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595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259632" y="1412776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187624" y="5517232"/>
            <a:ext cx="2927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598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331640" y="1268760"/>
          <a:ext cx="64807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259632" y="5661248"/>
            <a:ext cx="33123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595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340768"/>
          <a:ext cx="6336704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331640" y="5445224"/>
            <a:ext cx="2927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598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052736"/>
          <a:ext cx="6300420" cy="44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331640" y="5589240"/>
            <a:ext cx="2927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598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214414" y="1142984"/>
          <a:ext cx="64087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142976" y="5572140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584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187624" y="1340768"/>
          <a:ext cx="64087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043608" y="5846494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598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331640" y="1484784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259632" y="5805264"/>
            <a:ext cx="3322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589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285852" y="1000108"/>
          <a:ext cx="6408712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214414" y="5500702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132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071538" y="714356"/>
          <a:ext cx="7128792" cy="494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000100" y="5715016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556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115617" y="836712"/>
          <a:ext cx="68407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043608" y="6381328"/>
            <a:ext cx="3456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556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547664" y="1556792"/>
          <a:ext cx="59766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331640" y="5589240"/>
            <a:ext cx="29546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  Fonte: Pesquisa Reitoria - n= 593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556792"/>
          <a:ext cx="61926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71600" y="332656"/>
            <a:ext cx="72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Foram entrevistadas as três categorias existentes com um percentual de 87,3% estudantes, de 6,5</a:t>
            </a:r>
            <a:r>
              <a:rPr lang="pt-B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% de professores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 </a:t>
            </a:r>
            <a:r>
              <a:rPr lang="pt-B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6,2% de servidores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técnico administrativos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31640" y="5733256"/>
            <a:ext cx="2855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547664" y="1628800"/>
          <a:ext cx="59766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403648" y="5805264"/>
            <a:ext cx="3384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Fonte: Pesquisa Reitoria - n= 594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5656" y="1412776"/>
          <a:ext cx="60486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403648" y="5445224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593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556792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331640" y="5877272"/>
            <a:ext cx="2952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593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5656" y="1772816"/>
          <a:ext cx="6192688" cy="396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03648" y="5805264"/>
            <a:ext cx="47560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594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5656" y="1628800"/>
          <a:ext cx="60486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403648" y="6021288"/>
            <a:ext cx="2952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592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484784"/>
          <a:ext cx="62646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331640" y="5949280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592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619673" y="1700808"/>
          <a:ext cx="59046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547664" y="5949280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Pesquisa Reitoria - n= 591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5656" y="1412776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403648" y="5733256"/>
            <a:ext cx="2927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2339752" y="836712"/>
          <a:ext cx="4257675" cy="517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339752" y="5949280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594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75656" y="1556793"/>
          <a:ext cx="61926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403648" y="5589240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599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196752"/>
          <a:ext cx="61926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337593"/>
            <a:ext cx="7344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maioria dos entrevistados 58,1% não eram moradores de Pelotas antes de iniciarem a cursar a universidade.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31640" y="5589240"/>
            <a:ext cx="2927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580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403648" y="1412776"/>
          <a:ext cx="61206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1331640" y="566124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Pesquisa Reitoria - n= 342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4C0AD4-06C6-4864-95A2-C53AB91C10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Tema8</Template>
  <TotalTime>0</TotalTime>
  <Words>801</Words>
  <Application>Microsoft Office PowerPoint</Application>
  <PresentationFormat>Apresentação na tela (4:3)</PresentationFormat>
  <Paragraphs>139</Paragraphs>
  <Slides>46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2011-09-06T14:12:20Z</dcterms:created>
  <dcterms:modified xsi:type="dcterms:W3CDTF">2014-01-27T12:17:41Z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TC010174328</vt:lpwstr>
  </property>
</Properties>
</file>