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62" r:id="rId4"/>
    <p:sldId id="264" r:id="rId5"/>
    <p:sldId id="266" r:id="rId6"/>
    <p:sldId id="269" r:id="rId7"/>
    <p:sldId id="263" r:id="rId8"/>
    <p:sldId id="265" r:id="rId9"/>
    <p:sldId id="272" r:id="rId10"/>
    <p:sldId id="273" r:id="rId11"/>
    <p:sldId id="274" r:id="rId12"/>
    <p:sldId id="275" r:id="rId13"/>
    <p:sldId id="268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25" name="Subtítu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6" name="Espaço Reservado para Data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fld id="{F4FCD567-9739-4664-8D08-F7E17B9EE7FC}" type="datetimeFigureOut">
              <a:rPr lang="pt-BR" smtClean="0"/>
              <a:pPr/>
              <a:t>8/11/2013</a:t>
            </a:fld>
            <a:endParaRPr lang="pt-BR"/>
          </a:p>
        </p:txBody>
      </p:sp>
      <p:sp>
        <p:nvSpPr>
          <p:cNvPr id="7" name="Espaço Reservado para Rodapé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8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CD567-9739-4664-8D08-F7E17B9EE7FC}" type="datetimeFigureOut">
              <a:rPr lang="pt-BR" smtClean="0"/>
              <a:pPr/>
              <a:t>8/11/2013</a:t>
            </a:fld>
            <a:endParaRPr lang="pt-BR"/>
          </a:p>
        </p:txBody>
      </p:sp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fld id="{F4FCD567-9739-4664-8D08-F7E17B9EE7FC}" type="datetimeFigureOut">
              <a:rPr lang="pt-BR" smtClean="0"/>
              <a:pPr/>
              <a:t>8/11/2013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CD567-9739-4664-8D08-F7E17B9EE7FC}" type="datetimeFigureOut">
              <a:rPr lang="pt-BR" smtClean="0"/>
              <a:pPr/>
              <a:t>8/11/2013</a:t>
            </a:fld>
            <a:endParaRPr lang="pt-BR"/>
          </a:p>
        </p:txBody>
      </p:sp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4FCD567-9739-4664-8D08-F7E17B9EE7FC}" type="datetimeFigureOut">
              <a:rPr lang="pt-BR" smtClean="0"/>
              <a:pPr/>
              <a:t>8/11/2013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CD567-9739-4664-8D08-F7E17B9EE7FC}" type="datetimeFigureOut">
              <a:rPr lang="pt-BR" smtClean="0"/>
              <a:pPr/>
              <a:t>8/11/2013</a:t>
            </a:fld>
            <a:endParaRPr lang="pt-BR"/>
          </a:p>
        </p:txBody>
      </p:sp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CD567-9739-4664-8D08-F7E17B9EE7FC}" type="datetimeFigureOut">
              <a:rPr lang="pt-BR" smtClean="0"/>
              <a:pPr/>
              <a:t>8/11/2013</a:t>
            </a:fld>
            <a:endParaRPr lang="pt-BR"/>
          </a:p>
        </p:txBody>
      </p:sp>
      <p:sp>
        <p:nvSpPr>
          <p:cNvPr id="8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CD567-9739-4664-8D08-F7E17B9EE7FC}" type="datetimeFigureOut">
              <a:rPr lang="pt-BR" smtClean="0"/>
              <a:pPr/>
              <a:t>8/11/2013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CD567-9739-4664-8D08-F7E17B9EE7FC}" type="datetimeFigureOut">
              <a:rPr lang="pt-BR" smtClean="0"/>
              <a:pPr/>
              <a:t>8/11/2013</a:t>
            </a:fld>
            <a:endParaRPr lang="pt-BR"/>
          </a:p>
        </p:txBody>
      </p:sp>
      <p:sp>
        <p:nvSpPr>
          <p:cNvPr id="3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CD567-9739-4664-8D08-F7E17B9EE7FC}" type="datetimeFigureOut">
              <a:rPr lang="pt-BR" smtClean="0"/>
              <a:pPr/>
              <a:t>8/11/2013</a:t>
            </a:fld>
            <a:endParaRPr lang="pt-BR"/>
          </a:p>
        </p:txBody>
      </p:sp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0" name="Espaço Reservado para Imagem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7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F4FCD567-9739-4664-8D08-F7E17B9EE7FC}" type="datetimeFigureOut">
              <a:rPr lang="pt-BR" smtClean="0"/>
              <a:pPr/>
              <a:t>8/11/2013</a:t>
            </a:fld>
            <a:endParaRPr lang="pt-BR"/>
          </a:p>
        </p:txBody>
      </p:sp>
      <p:sp>
        <p:nvSpPr>
          <p:cNvPr id="8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pt-BR"/>
          </a:p>
        </p:txBody>
      </p:sp>
      <p:sp>
        <p:nvSpPr>
          <p:cNvPr id="9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Espaço Reservado para Título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30" name="Espaço Reservado para Texto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27" name="Espaço Reservado para Data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4FCD567-9739-4664-8D08-F7E17B9EE7FC}" type="datetimeFigureOut">
              <a:rPr lang="pt-BR" smtClean="0"/>
              <a:pPr/>
              <a:t>8/11/2013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 smtClean="0">
                <a:solidFill>
                  <a:schemeClr val="tx2"/>
                </a:solidFill>
              </a:defRPr>
            </a:lvl1pPr>
            <a:extLst/>
          </a:lstStyle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1" fontAlgn="base" hangingPunct="1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1" fontAlgn="base" hangingPunct="1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1" fontAlgn="base" hangingPunct="1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1" fontAlgn="base" hangingPunct="1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Regulamento%20Jogos%20da%20UFPel_20130812.docx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87824" y="2204864"/>
            <a:ext cx="5544616" cy="1657400"/>
          </a:xfrm>
        </p:spPr>
        <p:txBody>
          <a:bodyPr>
            <a:noAutofit/>
          </a:bodyPr>
          <a:lstStyle/>
          <a:p>
            <a:pPr algn="ctr"/>
            <a:r>
              <a:rPr lang="pt-BR" sz="5400" dirty="0" smtClean="0"/>
              <a:t>JOGOS DA UFPEL</a:t>
            </a:r>
            <a:br>
              <a:rPr lang="pt-BR" sz="5400" dirty="0" smtClean="0"/>
            </a:br>
            <a:r>
              <a:rPr lang="pt-BR" sz="5400" dirty="0" smtClean="0"/>
              <a:t>2013</a:t>
            </a:r>
            <a:endParaRPr lang="pt-BR" sz="5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4365104"/>
            <a:ext cx="4896544" cy="1728192"/>
          </a:xfrm>
        </p:spPr>
        <p:txBody>
          <a:bodyPr>
            <a:noAutofit/>
          </a:bodyPr>
          <a:lstStyle/>
          <a:p>
            <a:pPr algn="ctr">
              <a:buSzPct val="100000"/>
              <a:buBlip>
                <a:blip r:embed="rId2"/>
              </a:buBlip>
            </a:pPr>
            <a:r>
              <a:rPr lang="pt-B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Modalidade</a:t>
            </a:r>
          </a:p>
          <a:p>
            <a:pPr algn="ctr"/>
            <a:r>
              <a:rPr lang="pt-B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Handebol</a:t>
            </a:r>
          </a:p>
          <a:p>
            <a:pPr algn="ctr"/>
            <a:endParaRPr lang="pt-BR" sz="5400" dirty="0"/>
          </a:p>
        </p:txBody>
      </p:sp>
      <p:pic>
        <p:nvPicPr>
          <p:cNvPr id="6" name="Picture 4" descr="1111_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905672"/>
            <a:ext cx="4355976" cy="2952328"/>
          </a:xfrm>
          <a:prstGeom prst="ellipse">
            <a:avLst/>
          </a:prstGeom>
          <a:ln w="63500" cap="rnd">
            <a:solidFill>
              <a:schemeClr val="tx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Imagem 6" descr="Logo Jogos UFPel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44624"/>
            <a:ext cx="4067944" cy="201622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http://gartic.uol.com.br/imgs/mural/ma/mafagafizar/12948595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0"/>
            <a:ext cx="8208913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pt-BR" dirty="0" smtClean="0"/>
              <a:t>Sistemas de Disputa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251520" y="2348880"/>
            <a:ext cx="7239000" cy="3819451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Participarão 04 equipes em cada naipe, portanto será feito um Rodízio simples (todos contra todos), com mais uma final a ser realizado entre os dois primeiros classificados.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http://gartic.uol.com.br/imgs/mural/ma/mafagafizar/12948595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0"/>
            <a:ext cx="8208913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pt-BR" dirty="0" smtClean="0"/>
              <a:t>Sistemas de Disputa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251520" y="1844824"/>
            <a:ext cx="7239000" cy="4323507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800" b="1" dirty="0" smtClean="0"/>
              <a:t>Equipes Masculinas</a:t>
            </a:r>
          </a:p>
          <a:p>
            <a:pPr>
              <a:buNone/>
            </a:pPr>
            <a:r>
              <a:rPr lang="pt-BR" sz="2800" b="1" dirty="0" smtClean="0"/>
              <a:t>CHAVE ÚNICA</a:t>
            </a: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1- Economia</a:t>
            </a:r>
          </a:p>
          <a:p>
            <a:pPr>
              <a:buNone/>
            </a:pPr>
            <a:r>
              <a:rPr lang="pt-BR" sz="2800" dirty="0" smtClean="0"/>
              <a:t>2- Direito</a:t>
            </a:r>
          </a:p>
          <a:p>
            <a:pPr>
              <a:buNone/>
            </a:pPr>
            <a:r>
              <a:rPr lang="pt-BR" sz="2800" dirty="0" smtClean="0"/>
              <a:t>3- Agronomia</a:t>
            </a:r>
          </a:p>
          <a:p>
            <a:pPr>
              <a:buNone/>
            </a:pPr>
            <a:r>
              <a:rPr lang="pt-BR" sz="2800" dirty="0" smtClean="0"/>
              <a:t>4- ESEF</a:t>
            </a:r>
          </a:p>
          <a:p>
            <a:pPr algn="just">
              <a:lnSpc>
                <a:spcPct val="150000"/>
              </a:lnSpc>
            </a:pPr>
            <a:endParaRPr lang="pt-BR" sz="28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http://gartic.uol.com.br/imgs/mural/ma/mafagafizar/12948595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0"/>
            <a:ext cx="8208913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pt-BR" dirty="0" smtClean="0"/>
              <a:t>Sistemas de Disputa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251520" y="1844824"/>
            <a:ext cx="7239000" cy="4323507"/>
          </a:xfrm>
        </p:spPr>
        <p:txBody>
          <a:bodyPr/>
          <a:lstStyle/>
          <a:p>
            <a:r>
              <a:rPr lang="pt-BR" sz="2800" b="1" dirty="0" smtClean="0"/>
              <a:t>Equipes Femininas</a:t>
            </a:r>
          </a:p>
          <a:p>
            <a:pPr>
              <a:buNone/>
            </a:pPr>
            <a:r>
              <a:rPr lang="pt-BR" sz="2800" b="1" dirty="0" smtClean="0"/>
              <a:t>CHAVE ÚNICA</a:t>
            </a: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1- Arquitetura</a:t>
            </a:r>
          </a:p>
          <a:p>
            <a:pPr>
              <a:buNone/>
            </a:pPr>
            <a:r>
              <a:rPr lang="pt-BR" sz="2800" dirty="0" smtClean="0"/>
              <a:t>2- Agronomia</a:t>
            </a:r>
          </a:p>
          <a:p>
            <a:pPr>
              <a:buNone/>
            </a:pPr>
            <a:r>
              <a:rPr lang="pt-BR" sz="2800" dirty="0" smtClean="0"/>
              <a:t>3- ESEF</a:t>
            </a:r>
          </a:p>
          <a:p>
            <a:pPr>
              <a:buNone/>
            </a:pPr>
            <a:r>
              <a:rPr lang="pt-BR" sz="2800" dirty="0" smtClean="0"/>
              <a:t>4- Medicina</a:t>
            </a:r>
          </a:p>
          <a:p>
            <a:pPr algn="just">
              <a:lnSpc>
                <a:spcPct val="150000"/>
              </a:lnSpc>
              <a:buNone/>
            </a:pPr>
            <a:endParaRPr lang="pt-BR" sz="28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http://gartic.uol.com.br/imgs/mural/ma/mafagafizar/12948595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44846"/>
            <a:ext cx="8208913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HANDEBOL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Dúvidas?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http://gartic.uol.com.br/imgs/mural/ma/mafagafizar/12948595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44846"/>
            <a:ext cx="8208913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60648"/>
            <a:ext cx="7239000" cy="864096"/>
          </a:xfrm>
        </p:spPr>
        <p:txBody>
          <a:bodyPr/>
          <a:lstStyle/>
          <a:p>
            <a:pPr algn="ctr"/>
            <a:r>
              <a:rPr lang="pt-BR" dirty="0" smtClean="0"/>
              <a:t>Regulamento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268760"/>
            <a:ext cx="7884368" cy="4846638"/>
          </a:xfrm>
        </p:spPr>
        <p:txBody>
          <a:bodyPr>
            <a:noAutofit/>
          </a:bodyPr>
          <a:lstStyle/>
          <a:p>
            <a:r>
              <a:rPr lang="pt-BR" sz="2800" dirty="0" smtClean="0"/>
              <a:t>Participantes</a:t>
            </a:r>
          </a:p>
          <a:p>
            <a:pPr lvl="1"/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Alunos regularmente matriculados 2013-2</a:t>
            </a:r>
          </a:p>
          <a:p>
            <a:pPr lvl="1"/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Graduação e pós-graduação</a:t>
            </a:r>
          </a:p>
          <a:p>
            <a:pPr lvl="1"/>
            <a:endParaRPr lang="pt-BR" sz="14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pt-BR" sz="2800" dirty="0" smtClean="0"/>
              <a:t>Formação das equipes</a:t>
            </a:r>
          </a:p>
          <a:p>
            <a:pPr lvl="1"/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Cursos, Centros, Institutos</a:t>
            </a:r>
          </a:p>
          <a:p>
            <a:pPr lvl="1"/>
            <a:endParaRPr lang="pt-BR" sz="1400" dirty="0" smtClean="0"/>
          </a:p>
          <a:p>
            <a:r>
              <a:rPr lang="pt-BR" sz="2800" dirty="0" smtClean="0"/>
              <a:t>Relação de atletas</a:t>
            </a:r>
          </a:p>
          <a:p>
            <a:pPr lvl="1"/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Substituição ou acréscimo de atletas à lista</a:t>
            </a:r>
          </a:p>
          <a:p>
            <a:pPr lvl="2"/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Até o primeiro jogo da equipe</a:t>
            </a:r>
            <a:endParaRPr lang="pt-BR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http://gartic.uol.com.br/imgs/mural/ma/mafagafizar/12948595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44846"/>
            <a:ext cx="8208913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04651"/>
            <a:ext cx="7239000" cy="660053"/>
          </a:xfrm>
        </p:spPr>
        <p:txBody>
          <a:bodyPr/>
          <a:lstStyle/>
          <a:p>
            <a:pPr algn="ctr"/>
            <a:r>
              <a:rPr lang="pt-BR" dirty="0" smtClean="0"/>
              <a:t>Regulamento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9304" y="977701"/>
            <a:ext cx="7239000" cy="5547643"/>
          </a:xfrm>
        </p:spPr>
        <p:txBody>
          <a:bodyPr>
            <a:normAutofit/>
          </a:bodyPr>
          <a:lstStyle/>
          <a:p>
            <a:r>
              <a:rPr lang="pt-BR" sz="2800" dirty="0" smtClean="0"/>
              <a:t>Uniformes</a:t>
            </a:r>
          </a:p>
          <a:p>
            <a:pPr lvl="1"/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Camisetas padronizadas e numeradas</a:t>
            </a:r>
          </a:p>
          <a:p>
            <a:pPr lvl="1"/>
            <a:endParaRPr lang="pt-BR" sz="1800" dirty="0" smtClean="0"/>
          </a:p>
          <a:p>
            <a:r>
              <a:rPr lang="pt-BR" sz="2800" dirty="0" smtClean="0"/>
              <a:t>Identificação dos atletas</a:t>
            </a:r>
          </a:p>
          <a:p>
            <a:pPr lvl="1"/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Comparecer à Secretaria dos Jogos com 10 minutos de antecedência</a:t>
            </a:r>
          </a:p>
          <a:p>
            <a:pPr lvl="2"/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Apresentação da identificação dos atletas</a:t>
            </a:r>
          </a:p>
          <a:p>
            <a:pPr lvl="3"/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RG, CNH, Passaporte</a:t>
            </a:r>
          </a:p>
          <a:p>
            <a:endParaRPr lang="pt-BR" sz="1800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http://gartic.uol.com.br/imgs/mural/ma/mafagafizar/12948595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44846"/>
            <a:ext cx="8208913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http://gartic.uol.com.br/imgs/mural/ma/mafagafizar/12948595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208913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732061"/>
          </a:xfrm>
        </p:spPr>
        <p:txBody>
          <a:bodyPr/>
          <a:lstStyle/>
          <a:p>
            <a:pPr algn="ctr"/>
            <a:r>
              <a:rPr lang="pt-BR" dirty="0" smtClean="0"/>
              <a:t>Regulamento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700808"/>
            <a:ext cx="7992888" cy="4464496"/>
          </a:xfrm>
        </p:spPr>
        <p:txBody>
          <a:bodyPr>
            <a:noAutofit/>
          </a:bodyPr>
          <a:lstStyle/>
          <a:p>
            <a:pPr>
              <a:buNone/>
            </a:pPr>
            <a:endParaRPr lang="pt-BR" sz="3200" dirty="0" smtClean="0"/>
          </a:p>
          <a:p>
            <a:r>
              <a:rPr lang="pt-BR" sz="3200" dirty="0" smtClean="0"/>
              <a:t>Horário de início dos  das partidas</a:t>
            </a:r>
          </a:p>
          <a:p>
            <a:pPr lvl="1"/>
            <a:r>
              <a:rPr lang="pt-BR" sz="3200" dirty="0" smtClean="0">
                <a:solidFill>
                  <a:schemeClr val="accent5">
                    <a:lumMod val="50000"/>
                  </a:schemeClr>
                </a:solidFill>
              </a:rPr>
              <a:t>8h</a:t>
            </a:r>
          </a:p>
          <a:p>
            <a:r>
              <a:rPr lang="pt-BR" sz="3200" dirty="0" smtClean="0">
                <a:solidFill>
                  <a:schemeClr val="accent5">
                    <a:lumMod val="50000"/>
                  </a:schemeClr>
                </a:solidFill>
              </a:rPr>
              <a:t> A tolerância será de 05 minutos para o comparecimento da equipe, após será decretado o </a:t>
            </a:r>
            <a:r>
              <a:rPr lang="pt-BR" sz="3200" dirty="0" err="1" smtClean="0">
                <a:solidFill>
                  <a:schemeClr val="accent5">
                    <a:lumMod val="50000"/>
                  </a:schemeClr>
                </a:solidFill>
              </a:rPr>
              <a:t>W.O.</a:t>
            </a:r>
            <a:endParaRPr lang="pt-BR" sz="3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pt-BR" sz="3200" u="sng" dirty="0" smtClean="0">
                <a:solidFill>
                  <a:schemeClr val="accent5">
                    <a:lumMod val="50000"/>
                  </a:schemeClr>
                </a:solidFill>
              </a:rPr>
              <a:t>Obs.</a:t>
            </a:r>
            <a:r>
              <a:rPr lang="pt-BR" sz="3200" dirty="0" smtClean="0">
                <a:solidFill>
                  <a:schemeClr val="accent5">
                    <a:lumMod val="50000"/>
                  </a:schemeClr>
                </a:solidFill>
              </a:rPr>
              <a:t>: Somente o 1º jogo terá horário marcado.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http://gartic.uol.com.br/imgs/mural/ma/mafagafizar/12948595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462"/>
            <a:ext cx="8208913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876077"/>
          </a:xfrm>
        </p:spPr>
        <p:txBody>
          <a:bodyPr/>
          <a:lstStyle/>
          <a:p>
            <a:pPr algn="ctr"/>
            <a:r>
              <a:rPr lang="pt-BR" dirty="0" smtClean="0"/>
              <a:t>Regulamento </a:t>
            </a:r>
            <a:r>
              <a:rPr lang="pt-BR" dirty="0" err="1" smtClean="0"/>
              <a:t>HANDEBOl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268760"/>
            <a:ext cx="7455024" cy="5589240"/>
          </a:xfrm>
        </p:spPr>
        <p:txBody>
          <a:bodyPr/>
          <a:lstStyle/>
          <a:p>
            <a:r>
              <a:rPr lang="pt-BR" sz="2800" dirty="0" smtClean="0"/>
              <a:t> Quadra grande</a:t>
            </a:r>
          </a:p>
          <a:p>
            <a:pPr lvl="1"/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Apenas </a:t>
            </a:r>
            <a:r>
              <a:rPr lang="pt-BR" sz="2800" u="sng" dirty="0" smtClean="0">
                <a:solidFill>
                  <a:schemeClr val="accent5">
                    <a:lumMod val="50000"/>
                  </a:schemeClr>
                </a:solidFill>
              </a:rPr>
              <a:t>atletas</a:t>
            </a:r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 e </a:t>
            </a:r>
            <a:r>
              <a:rPr lang="pt-BR" sz="2800" u="sng" dirty="0" smtClean="0">
                <a:solidFill>
                  <a:schemeClr val="accent5">
                    <a:lumMod val="50000"/>
                  </a:schemeClr>
                </a:solidFill>
              </a:rPr>
              <a:t>um técnico</a:t>
            </a:r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 no banco de reservas</a:t>
            </a:r>
          </a:p>
          <a:p>
            <a:r>
              <a:rPr lang="pt-BR" sz="2800" dirty="0" smtClean="0"/>
              <a:t> Tempo de jogo</a:t>
            </a:r>
          </a:p>
          <a:p>
            <a:pPr lvl="1"/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2 tempos de 15 minutos</a:t>
            </a:r>
          </a:p>
          <a:p>
            <a:pPr lvl="1"/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Intervalo de 03 minutos </a:t>
            </a:r>
          </a:p>
          <a:p>
            <a:pPr lvl="1" indent="-520700">
              <a:buNone/>
            </a:pPr>
            <a:r>
              <a:rPr lang="pt-BR" sz="2800" b="1" dirty="0" smtClean="0">
                <a:solidFill>
                  <a:schemeClr val="accent5">
                    <a:lumMod val="50000"/>
                  </a:schemeClr>
                </a:solidFill>
              </a:rPr>
              <a:t>FINAL</a:t>
            </a:r>
          </a:p>
          <a:p>
            <a:pPr lvl="1"/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2 tempos de 20 minutos</a:t>
            </a:r>
          </a:p>
          <a:p>
            <a:pPr lvl="1"/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Intervalo de 05 minutos </a:t>
            </a:r>
          </a:p>
          <a:p>
            <a:pPr marL="0" lvl="1" indent="0">
              <a:buNone/>
            </a:pPr>
            <a:r>
              <a:rPr lang="pt-BR" sz="2800" b="1" u="sng" dirty="0" smtClean="0">
                <a:solidFill>
                  <a:schemeClr val="accent5">
                    <a:lumMod val="50000"/>
                  </a:schemeClr>
                </a:solidFill>
              </a:rPr>
              <a:t>Obs</a:t>
            </a:r>
            <a:r>
              <a:rPr lang="pt-BR" sz="2800" b="1" dirty="0" smtClean="0">
                <a:solidFill>
                  <a:schemeClr val="accent5">
                    <a:lumMod val="50000"/>
                  </a:schemeClr>
                </a:solidFill>
              </a:rPr>
              <a:t>.: Cada equipe terá direito a um pedido</a:t>
            </a:r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 de tempos técnico por período de jogo.</a:t>
            </a:r>
            <a:endParaRPr lang="pt-BR" sz="2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2"/>
            <a:endParaRPr lang="pt-BR" dirty="0" smtClean="0"/>
          </a:p>
          <a:p>
            <a:pPr lvl="2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http://gartic.uol.com.br/imgs/mural/ma/mafagafizar/12948595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44846"/>
            <a:ext cx="8208913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732061"/>
          </a:xfrm>
        </p:spPr>
        <p:txBody>
          <a:bodyPr/>
          <a:lstStyle/>
          <a:p>
            <a:pPr algn="ctr"/>
            <a:r>
              <a:rPr lang="pt-BR" dirty="0" smtClean="0"/>
              <a:t>Regulamento handebol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24744"/>
            <a:ext cx="7696200" cy="5733256"/>
          </a:xfrm>
        </p:spPr>
        <p:txBody>
          <a:bodyPr/>
          <a:lstStyle/>
          <a:p>
            <a:endParaRPr lang="pt-BR" dirty="0" smtClean="0"/>
          </a:p>
          <a:p>
            <a:r>
              <a:rPr lang="pt-BR" sz="2800" dirty="0" smtClean="0"/>
              <a:t>Questões disciplinares</a:t>
            </a:r>
          </a:p>
          <a:p>
            <a:pPr lvl="2"/>
            <a:r>
              <a:rPr lang="pt-BR" sz="2600" dirty="0" smtClean="0"/>
              <a:t>Punições</a:t>
            </a:r>
          </a:p>
          <a:p>
            <a:pPr lvl="3"/>
            <a:r>
              <a:rPr lang="pt-BR" sz="2600" dirty="0" smtClean="0">
                <a:solidFill>
                  <a:schemeClr val="accent5">
                    <a:lumMod val="50000"/>
                  </a:schemeClr>
                </a:solidFill>
              </a:rPr>
              <a:t>Advertências (cartão amarelo)</a:t>
            </a:r>
          </a:p>
          <a:p>
            <a:pPr lvl="3"/>
            <a:r>
              <a:rPr lang="pt-BR" sz="2600" dirty="0" smtClean="0">
                <a:solidFill>
                  <a:schemeClr val="accent5">
                    <a:lumMod val="50000"/>
                  </a:schemeClr>
                </a:solidFill>
              </a:rPr>
              <a:t>Exclusões (dois minutos)</a:t>
            </a:r>
          </a:p>
          <a:p>
            <a:pPr lvl="3"/>
            <a:r>
              <a:rPr lang="pt-BR" sz="2600" dirty="0" smtClean="0">
                <a:solidFill>
                  <a:schemeClr val="accent5">
                    <a:lumMod val="50000"/>
                  </a:schemeClr>
                </a:solidFill>
              </a:rPr>
              <a:t>Desqualificações (cartão vermelho)</a:t>
            </a:r>
          </a:p>
          <a:p>
            <a:pPr lvl="3">
              <a:buNone/>
            </a:pPr>
            <a:endParaRPr lang="pt-BR" sz="1400" dirty="0" smtClean="0">
              <a:sym typeface="Wingdings"/>
            </a:endParaRPr>
          </a:p>
          <a:p>
            <a:pPr marL="0" lvl="3" indent="0" algn="just">
              <a:buFont typeface="Wingdings"/>
              <a:buChar char="Ü"/>
            </a:pPr>
            <a:r>
              <a:rPr lang="pt-BR" sz="2600" dirty="0" smtClean="0">
                <a:solidFill>
                  <a:schemeClr val="accent5">
                    <a:lumMod val="50000"/>
                  </a:schemeClr>
                </a:solidFill>
              </a:rPr>
              <a:t> Situações em que a desqualificação esteja relacionada à agressão, faltas flagrantemente violentas ou conduta antidesportiva, acompanhadas de relatório, poderão ocasionar a </a:t>
            </a:r>
            <a:r>
              <a:rPr lang="pt-BR" sz="2600" u="sng" dirty="0" smtClean="0">
                <a:solidFill>
                  <a:srgbClr val="FF0000"/>
                </a:solidFill>
              </a:rPr>
              <a:t>exclusão</a:t>
            </a:r>
            <a:r>
              <a:rPr lang="pt-BR" sz="2600" dirty="0" smtClean="0">
                <a:solidFill>
                  <a:schemeClr val="accent5">
                    <a:lumMod val="50000"/>
                  </a:schemeClr>
                </a:solidFill>
              </a:rPr>
              <a:t> do jogador (a) da competição.</a:t>
            </a:r>
          </a:p>
          <a:p>
            <a:pPr marL="0" lvl="3" indent="0" algn="just">
              <a:buFont typeface="Wingdings"/>
              <a:buChar char="Ü"/>
            </a:pPr>
            <a:r>
              <a:rPr lang="pt-BR" sz="2600" dirty="0" smtClean="0">
                <a:solidFill>
                  <a:schemeClr val="accent5">
                    <a:lumMod val="50000"/>
                  </a:schemeClr>
                </a:solidFill>
                <a:hlinkClick r:id="rId3" action="ppaction://hlinkfile"/>
              </a:rPr>
              <a:t>Regulamento Jogos da UFPel_20130812.</a:t>
            </a:r>
            <a:r>
              <a:rPr lang="pt-BR" sz="2600" dirty="0" err="1" smtClean="0">
                <a:solidFill>
                  <a:schemeClr val="accent5">
                    <a:lumMod val="50000"/>
                  </a:schemeClr>
                </a:solidFill>
                <a:hlinkClick r:id="rId3" action="ppaction://hlinkfile"/>
              </a:rPr>
              <a:t>docx</a:t>
            </a:r>
            <a:endParaRPr lang="pt-BR" sz="2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2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http://gartic.uol.com.br/imgs/mural/ma/mafagafizar/12948595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44846"/>
            <a:ext cx="8208913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</a:t>
            </a:r>
            <a:r>
              <a:rPr lang="pt-BR" dirty="0" err="1" smtClean="0"/>
              <a:t>HANDEBOl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04863"/>
            <a:ext cx="7239000" cy="4251499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800" dirty="0" smtClean="0"/>
              <a:t>Pontuação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Vitória -  3 pontos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Empate – 1 ponto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Derrota – 0 pontos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http://gartic.uol.com.br/imgs/mural/ma/mafagafizar/12948595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44846"/>
            <a:ext cx="8208913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Regulamento </a:t>
            </a:r>
            <a:r>
              <a:rPr lang="pt-BR" dirty="0" err="1" smtClean="0"/>
              <a:t>HANDEBOl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09724"/>
            <a:ext cx="7696200" cy="5248275"/>
          </a:xfrm>
        </p:spPr>
        <p:txBody>
          <a:bodyPr>
            <a:normAutofit lnSpcReduction="10000"/>
          </a:bodyPr>
          <a:lstStyle/>
          <a:p>
            <a:r>
              <a:rPr lang="pt-BR" sz="3000" dirty="0" smtClean="0"/>
              <a:t>Critérios de desempate</a:t>
            </a:r>
          </a:p>
          <a:p>
            <a:pPr>
              <a:spcBef>
                <a:spcPts val="0"/>
              </a:spcBef>
            </a:pPr>
            <a:endParaRPr lang="pt-BR" sz="900" dirty="0" smtClean="0"/>
          </a:p>
          <a:p>
            <a:pPr marL="269875" lvl="1" indent="-269875"/>
            <a:r>
              <a:rPr lang="pt-BR" sz="2600" u="sng" dirty="0" smtClean="0">
                <a:solidFill>
                  <a:schemeClr val="accent5">
                    <a:lumMod val="50000"/>
                  </a:schemeClr>
                </a:solidFill>
              </a:rPr>
              <a:t>Empate entre duas equipes</a:t>
            </a:r>
          </a:p>
          <a:p>
            <a:pPr lvl="1">
              <a:spcBef>
                <a:spcPts val="0"/>
              </a:spcBef>
            </a:pPr>
            <a:endParaRPr lang="pt-BR" sz="9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lvl="2" indent="0" algn="just">
              <a:spcBef>
                <a:spcPts val="600"/>
              </a:spcBef>
              <a:spcAft>
                <a:spcPts val="600"/>
              </a:spcAft>
              <a:buNone/>
              <a:tabLst>
                <a:tab pos="809625" algn="l"/>
                <a:tab pos="900113" algn="l"/>
              </a:tabLst>
            </a:pPr>
            <a:r>
              <a:rPr lang="pt-BR" sz="2600" dirty="0" smtClean="0"/>
              <a:t> 1º) </a:t>
            </a:r>
            <a:r>
              <a:rPr lang="pt-BR" sz="2600" dirty="0" smtClean="0">
                <a:solidFill>
                  <a:schemeClr val="accent5">
                    <a:lumMod val="50000"/>
                  </a:schemeClr>
                </a:solidFill>
              </a:rPr>
              <a:t>Confronto Direto</a:t>
            </a:r>
          </a:p>
          <a:p>
            <a:pPr marL="0" lvl="2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600" dirty="0" smtClean="0"/>
              <a:t> 2º)</a:t>
            </a:r>
            <a:r>
              <a:rPr lang="pt-BR" sz="2600" dirty="0" smtClean="0">
                <a:solidFill>
                  <a:schemeClr val="accent5">
                    <a:lumMod val="50000"/>
                  </a:schemeClr>
                </a:solidFill>
              </a:rPr>
              <a:t>Menor número de desqualificações na competição </a:t>
            </a:r>
          </a:p>
          <a:p>
            <a:pPr marL="0" lvl="2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600" dirty="0" smtClean="0"/>
              <a:t> 3º) </a:t>
            </a:r>
            <a:r>
              <a:rPr lang="pt-BR" sz="2600" dirty="0" smtClean="0">
                <a:solidFill>
                  <a:schemeClr val="accent5">
                    <a:lumMod val="50000"/>
                  </a:schemeClr>
                </a:solidFill>
              </a:rPr>
              <a:t>Maior saldo de gols na competição</a:t>
            </a:r>
          </a:p>
          <a:p>
            <a:pPr marL="0" lvl="2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600" dirty="0" smtClean="0"/>
              <a:t> 4º) </a:t>
            </a:r>
            <a:r>
              <a:rPr lang="pt-BR" sz="2600" dirty="0" smtClean="0">
                <a:solidFill>
                  <a:schemeClr val="accent5">
                    <a:lumMod val="50000"/>
                  </a:schemeClr>
                </a:solidFill>
              </a:rPr>
              <a:t>Maior número de gols a favor</a:t>
            </a:r>
          </a:p>
          <a:p>
            <a:pPr marL="0" lvl="2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600" dirty="0" smtClean="0"/>
              <a:t> 5º) </a:t>
            </a:r>
            <a:r>
              <a:rPr lang="pt-BR" sz="2600" dirty="0" smtClean="0">
                <a:solidFill>
                  <a:schemeClr val="accent5">
                    <a:lumMod val="50000"/>
                  </a:schemeClr>
                </a:solidFill>
              </a:rPr>
              <a:t>Menor número de exclusões na competição </a:t>
            </a:r>
          </a:p>
          <a:p>
            <a:pPr marL="0" lvl="2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600" dirty="0" smtClean="0"/>
              <a:t> 6º) </a:t>
            </a:r>
            <a:r>
              <a:rPr lang="pt-BR" sz="2600" dirty="0" smtClean="0">
                <a:solidFill>
                  <a:schemeClr val="accent5">
                    <a:lumMod val="50000"/>
                  </a:schemeClr>
                </a:solidFill>
              </a:rPr>
              <a:t>Menor número de advertências na competição </a:t>
            </a:r>
          </a:p>
          <a:p>
            <a:pPr marL="0" lvl="2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600" dirty="0" smtClean="0"/>
              <a:t> 7º) </a:t>
            </a:r>
            <a:r>
              <a:rPr lang="pt-BR" sz="2600" dirty="0" smtClean="0">
                <a:solidFill>
                  <a:schemeClr val="accent5">
                    <a:lumMod val="50000"/>
                  </a:schemeClr>
                </a:solidFill>
              </a:rPr>
              <a:t>Sorteio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http://gartic.uol.com.br/imgs/mural/ma/mafagafizar/12948595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462"/>
            <a:ext cx="8208913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239000" cy="626963"/>
          </a:xfrm>
        </p:spPr>
        <p:txBody>
          <a:bodyPr/>
          <a:lstStyle/>
          <a:p>
            <a:pPr algn="ctr"/>
            <a:r>
              <a:rPr lang="pt-BR" dirty="0" smtClean="0"/>
              <a:t>Regulamento </a:t>
            </a:r>
            <a:r>
              <a:rPr lang="pt-BR" dirty="0" err="1" smtClean="0"/>
              <a:t>HANDEBOl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980728"/>
            <a:ext cx="7992888" cy="5832649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pt-BR" dirty="0" smtClean="0"/>
              <a:t>Critérios de desempate</a:t>
            </a:r>
          </a:p>
          <a:p>
            <a:pPr marL="0" lvl="1" indent="269875">
              <a:spcBef>
                <a:spcPts val="600"/>
              </a:spcBef>
              <a:spcAft>
                <a:spcPts val="600"/>
              </a:spcAft>
            </a:pPr>
            <a:r>
              <a:rPr lang="pt-BR" sz="2600" u="sng" dirty="0" smtClean="0">
                <a:solidFill>
                  <a:schemeClr val="accent5">
                    <a:lumMod val="50000"/>
                  </a:schemeClr>
                </a:solidFill>
              </a:rPr>
              <a:t>Empate entre três ou mais equipes</a:t>
            </a:r>
          </a:p>
          <a:p>
            <a:pPr marL="0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600" dirty="0" smtClean="0"/>
              <a:t> 1º) </a:t>
            </a:r>
            <a:r>
              <a:rPr lang="pt-BR" sz="2600" dirty="0" smtClean="0">
                <a:solidFill>
                  <a:schemeClr val="accent5">
                    <a:lumMod val="50000"/>
                  </a:schemeClr>
                </a:solidFill>
              </a:rPr>
              <a:t>Menor número de desqualificações na competição</a:t>
            </a:r>
          </a:p>
          <a:p>
            <a:pPr marL="0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600" dirty="0" smtClean="0"/>
              <a:t> 2º) </a:t>
            </a:r>
            <a:r>
              <a:rPr lang="pt-BR" sz="2600" dirty="0" smtClean="0">
                <a:solidFill>
                  <a:schemeClr val="accent5">
                    <a:lumMod val="50000"/>
                  </a:schemeClr>
                </a:solidFill>
              </a:rPr>
              <a:t>Maior saldo de gols nas partidas envolvendo as equipes empatadas</a:t>
            </a:r>
          </a:p>
          <a:p>
            <a:pPr marL="0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600" dirty="0" smtClean="0"/>
              <a:t> 3º) </a:t>
            </a:r>
            <a:r>
              <a:rPr lang="pt-BR" sz="2600" dirty="0" smtClean="0">
                <a:solidFill>
                  <a:schemeClr val="accent5">
                    <a:lumMod val="50000"/>
                  </a:schemeClr>
                </a:solidFill>
              </a:rPr>
              <a:t>Maior número de gols a favor nas partidas envolvendo as equipes empatadas</a:t>
            </a:r>
          </a:p>
          <a:p>
            <a:pPr marL="0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600" dirty="0" smtClean="0"/>
              <a:t> 4º) </a:t>
            </a:r>
            <a:r>
              <a:rPr lang="pt-BR" sz="2600" dirty="0" smtClean="0">
                <a:solidFill>
                  <a:schemeClr val="accent5">
                    <a:lumMod val="50000"/>
                  </a:schemeClr>
                </a:solidFill>
              </a:rPr>
              <a:t>Maior saldo de gols na competição</a:t>
            </a:r>
          </a:p>
          <a:p>
            <a:pPr marL="0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600" dirty="0" smtClean="0"/>
              <a:t> 5º) </a:t>
            </a:r>
            <a:r>
              <a:rPr lang="pt-BR" sz="2600" dirty="0" smtClean="0">
                <a:solidFill>
                  <a:schemeClr val="accent5">
                    <a:lumMod val="50000"/>
                  </a:schemeClr>
                </a:solidFill>
              </a:rPr>
              <a:t>Maior número de gols a favor na competição</a:t>
            </a:r>
          </a:p>
          <a:p>
            <a:pPr marL="0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600" dirty="0" smtClean="0"/>
              <a:t> 6º) </a:t>
            </a:r>
            <a:r>
              <a:rPr lang="pt-BR" sz="2600" dirty="0" smtClean="0">
                <a:solidFill>
                  <a:schemeClr val="accent5">
                    <a:lumMod val="50000"/>
                  </a:schemeClr>
                </a:solidFill>
              </a:rPr>
              <a:t>Menor número de advertências</a:t>
            </a:r>
          </a:p>
          <a:p>
            <a:pPr marL="0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600" dirty="0" smtClean="0"/>
              <a:t> 7º) </a:t>
            </a:r>
            <a:r>
              <a:rPr lang="pt-BR" sz="2600" dirty="0" smtClean="0">
                <a:solidFill>
                  <a:schemeClr val="accent5">
                    <a:lumMod val="50000"/>
                  </a:schemeClr>
                </a:solidFill>
              </a:rPr>
              <a:t>Sorteio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o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Aula 13-Lic. 25.06.2012</Template>
  <TotalTime>1734</TotalTime>
  <Words>443</Words>
  <Application>Microsoft Office PowerPoint</Application>
  <PresentationFormat>Apresentação na tela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Opulento</vt:lpstr>
      <vt:lpstr>JOGOS DA UFPEL 2013</vt:lpstr>
      <vt:lpstr>Regulamento Geral</vt:lpstr>
      <vt:lpstr>Regulamento Geral</vt:lpstr>
      <vt:lpstr>Regulamento Geral</vt:lpstr>
      <vt:lpstr>Regulamento HANDEBOl</vt:lpstr>
      <vt:lpstr>Regulamento handebol</vt:lpstr>
      <vt:lpstr>Regulamento HANDEBOl</vt:lpstr>
      <vt:lpstr>Regulamento HANDEBOl</vt:lpstr>
      <vt:lpstr>Regulamento HANDEBOl</vt:lpstr>
      <vt:lpstr>Sistemas de Disputa</vt:lpstr>
      <vt:lpstr>Sistemas de Disputa</vt:lpstr>
      <vt:lpstr>Sistemas de Disputa</vt:lpstr>
      <vt:lpstr>Regulamento HANDEBOL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JOGOS DA UFPEL</dc:title>
  <dc:creator>Mario Renato</dc:creator>
  <cp:lastModifiedBy>CCS</cp:lastModifiedBy>
  <cp:revision>68</cp:revision>
  <dcterms:created xsi:type="dcterms:W3CDTF">2013-07-26T17:04:34Z</dcterms:created>
  <dcterms:modified xsi:type="dcterms:W3CDTF">2013-11-08T13:11:01Z</dcterms:modified>
</cp:coreProperties>
</file>