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29" autoAdjust="0"/>
    <p:restoredTop sz="94660"/>
  </p:normalViewPr>
  <p:slideViewPr>
    <p:cSldViewPr>
      <p:cViewPr varScale="1">
        <p:scale>
          <a:sx n="68" d="100"/>
          <a:sy n="68" d="100"/>
        </p:scale>
        <p:origin x="-1470" y="-96"/>
      </p:cViewPr>
      <p:guideLst>
        <p:guide orient="horz" pos="2160"/>
        <p:guide pos="2880"/>
      </p:guideLst>
    </p:cSldViewPr>
  </p:slideViewPr>
  <p:notesTextViewPr>
    <p:cViewPr>
      <p:scale>
        <a:sx n="100" d="100"/>
        <a:sy n="100" d="100"/>
      </p:scale>
      <p:origin x="0" y="0"/>
    </p:cViewPr>
  </p:notesTextViewPr>
  <p:notesViewPr>
    <p:cSldViewPr>
      <p:cViewPr varScale="1">
        <p:scale>
          <a:sx n="23" d="100"/>
          <a:sy n="23" d="100"/>
        </p:scale>
        <p:origin x="-2280"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BFC299-E77A-47ED-ABF5-E3B26191D7E4}" type="datetimeFigureOut">
              <a:rPr lang="pt-BR" smtClean="0"/>
              <a:pPr/>
              <a:t>18/10/2013</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971EE6-01AB-41E5-A712-FF0D554467FF}"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7" name="Triângulo isósceles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540544" y="776288"/>
            <a:ext cx="8062912" cy="1470025"/>
          </a:xfrm>
        </p:spPr>
        <p:txBody>
          <a:bodyPr anchor="b">
            <a:normAutofit/>
          </a:bodyPr>
          <a:lstStyle>
            <a:lvl1pPr algn="r">
              <a:defRPr sz="4400"/>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1371600" y="6012656"/>
            <a:ext cx="5791200" cy="365125"/>
          </a:xfrm>
        </p:spPr>
        <p:txBody>
          <a:bodyPr tIns="0" bIns="0" anchor="t"/>
          <a:lstStyle>
            <a:lvl1pPr algn="r">
              <a:defRPr sz="1000"/>
            </a:lvl1pPr>
          </a:lstStyle>
          <a:p>
            <a:fld id="{E05E8FF7-B202-4D38-BF90-8328BFF895C7}" type="datetimeFigureOut">
              <a:rPr lang="pt-BR" smtClean="0"/>
              <a:pPr/>
              <a:t>18/10/2013</a:t>
            </a:fld>
            <a:endParaRPr lang="pt-BR"/>
          </a:p>
        </p:txBody>
      </p:sp>
      <p:sp>
        <p:nvSpPr>
          <p:cNvPr id="17" name="Espaço Reservado para Rodapé 16"/>
          <p:cNvSpPr>
            <a:spLocks noGrp="1"/>
          </p:cNvSpPr>
          <p:nvPr>
            <p:ph type="ftr" sz="quarter" idx="11"/>
          </p:nvPr>
        </p:nvSpPr>
        <p:spPr>
          <a:xfrm>
            <a:off x="1371600" y="5650704"/>
            <a:ext cx="5791200" cy="365125"/>
          </a:xfrm>
        </p:spPr>
        <p:txBody>
          <a:bodyPr tIns="0" bIns="0" anchor="b"/>
          <a:lstStyle>
            <a:lvl1pPr algn="r">
              <a:defRPr sz="1100"/>
            </a:lvl1pPr>
          </a:lstStyle>
          <a:p>
            <a:endParaRPr lang="pt-BR"/>
          </a:p>
        </p:txBody>
      </p:sp>
      <p:sp>
        <p:nvSpPr>
          <p:cNvPr id="29" name="Espaço Reservado para Número de Slid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3217611-7B18-40C9-A51B-1119FA03C05F}" type="slidenum">
              <a:rPr lang="pt-BR" smtClean="0"/>
              <a:pPr/>
              <a:t>‹nº›</a:t>
            </a:fld>
            <a:endParaRPr lang="pt-BR"/>
          </a:p>
        </p:txBody>
      </p:sp>
    </p:spTree>
  </p:cSld>
  <p:clrMapOvr>
    <a:masterClrMapping/>
  </p:clrMapOvr>
  <p:transition spd="med">
    <p:pull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E05E8FF7-B202-4D38-BF90-8328BFF895C7}" type="datetimeFigureOut">
              <a:rPr lang="pt-BR" smtClean="0"/>
              <a:pPr/>
              <a:t>18/10/2013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3217611-7B18-40C9-A51B-1119FA03C05F}" type="slidenum">
              <a:rPr lang="pt-BR" smtClean="0"/>
              <a:pPr/>
              <a:t>‹nº›</a:t>
            </a:fld>
            <a:endParaRPr lang="pt-BR"/>
          </a:p>
        </p:txBody>
      </p:sp>
    </p:spTree>
  </p:cSld>
  <p:clrMapOvr>
    <a:masterClrMapping/>
  </p:clrMapOvr>
  <p:transition spd="med">
    <p:pull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381000"/>
            <a:ext cx="1905000" cy="5486400"/>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381000"/>
            <a:ext cx="6248400" cy="5486400"/>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E05E8FF7-B202-4D38-BF90-8328BFF895C7}" type="datetimeFigureOut">
              <a:rPr lang="pt-BR" smtClean="0"/>
              <a:pPr/>
              <a:t>18/10/2013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3217611-7B18-40C9-A51B-1119FA03C05F}" type="slidenum">
              <a:rPr lang="pt-BR" smtClean="0"/>
              <a:pPr/>
              <a:t>‹nº›</a:t>
            </a:fld>
            <a:endParaRPr lang="pt-BR"/>
          </a:p>
        </p:txBody>
      </p:sp>
    </p:spTree>
  </p:cSld>
  <p:clrMapOvr>
    <a:masterClrMapping/>
  </p:clrMapOvr>
  <p:transition spd="med">
    <p:pull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7494"/>
            <a:ext cx="8229600" cy="1399032"/>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a:xfrm>
            <a:off x="457200" y="1882808"/>
            <a:ext cx="8229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a:xfrm>
            <a:off x="4791456" y="6480048"/>
            <a:ext cx="2133600" cy="301752"/>
          </a:xfrm>
        </p:spPr>
        <p:txBody>
          <a:bodyPr/>
          <a:lstStyle/>
          <a:p>
            <a:fld id="{E05E8FF7-B202-4D38-BF90-8328BFF895C7}" type="datetimeFigureOut">
              <a:rPr lang="pt-BR" smtClean="0"/>
              <a:pPr/>
              <a:t>18/10/2013</a:t>
            </a:fld>
            <a:endParaRPr lang="pt-BR"/>
          </a:p>
        </p:txBody>
      </p:sp>
      <p:sp>
        <p:nvSpPr>
          <p:cNvPr id="5" name="Espaço Reservado para Rodapé 4"/>
          <p:cNvSpPr>
            <a:spLocks noGrp="1"/>
          </p:cNvSpPr>
          <p:nvPr>
            <p:ph type="ftr" sz="quarter" idx="11"/>
          </p:nvPr>
        </p:nvSpPr>
        <p:spPr>
          <a:xfrm>
            <a:off x="457200" y="6480969"/>
            <a:ext cx="4260056" cy="300831"/>
          </a:xfrm>
        </p:spPr>
        <p:txBody>
          <a:bodyPr/>
          <a:lstStyle/>
          <a:p>
            <a:endParaRPr lang="pt-BR"/>
          </a:p>
        </p:txBody>
      </p:sp>
      <p:sp>
        <p:nvSpPr>
          <p:cNvPr id="6" name="Espaço Reservado para Número de Slide 5"/>
          <p:cNvSpPr>
            <a:spLocks noGrp="1"/>
          </p:cNvSpPr>
          <p:nvPr>
            <p:ph type="sldNum" sz="quarter" idx="12"/>
          </p:nvPr>
        </p:nvSpPr>
        <p:spPr/>
        <p:txBody>
          <a:bodyPr/>
          <a:lstStyle/>
          <a:p>
            <a:fld id="{03217611-7B18-40C9-A51B-1119FA03C05F}" type="slidenum">
              <a:rPr lang="pt-BR" smtClean="0"/>
              <a:pPr/>
              <a:t>‹nº›</a:t>
            </a:fld>
            <a:endParaRPr lang="pt-BR"/>
          </a:p>
        </p:txBody>
      </p:sp>
    </p:spTree>
  </p:cSld>
  <p:clrMapOvr>
    <a:masterClrMapping/>
  </p:clrMapOvr>
  <p:transition spd="med">
    <p:pull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2">
        <a:schemeClr val="bg1"/>
      </p:bgRef>
    </p:bg>
    <p:spTree>
      <p:nvGrpSpPr>
        <p:cNvPr id="1" name=""/>
        <p:cNvGrpSpPr/>
        <p:nvPr/>
      </p:nvGrpSpPr>
      <p:grpSpPr>
        <a:xfrm>
          <a:off x="0" y="0"/>
          <a:ext cx="0" cy="0"/>
          <a:chOff x="0" y="0"/>
          <a:chExt cx="0" cy="0"/>
        </a:xfrm>
      </p:grpSpPr>
      <p:sp>
        <p:nvSpPr>
          <p:cNvPr id="9" name="Triângulo retângulo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ângulo isósceles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ço Reservado para Data 3"/>
          <p:cNvSpPr>
            <a:spLocks noGrp="1"/>
          </p:cNvSpPr>
          <p:nvPr>
            <p:ph type="dt" sz="half" idx="10"/>
          </p:nvPr>
        </p:nvSpPr>
        <p:spPr>
          <a:xfrm>
            <a:off x="6955632" y="6477000"/>
            <a:ext cx="2133600" cy="304800"/>
          </a:xfrm>
        </p:spPr>
        <p:txBody>
          <a:bodyPr/>
          <a:lstStyle/>
          <a:p>
            <a:fld id="{E05E8FF7-B202-4D38-BF90-8328BFF895C7}" type="datetimeFigureOut">
              <a:rPr lang="pt-BR" smtClean="0"/>
              <a:pPr/>
              <a:t>18/10/2013</a:t>
            </a:fld>
            <a:endParaRPr lang="pt-BR"/>
          </a:p>
        </p:txBody>
      </p:sp>
      <p:sp>
        <p:nvSpPr>
          <p:cNvPr id="5" name="Espaço Reservado para Rodapé 4"/>
          <p:cNvSpPr>
            <a:spLocks noGrp="1"/>
          </p:cNvSpPr>
          <p:nvPr>
            <p:ph type="ftr" sz="quarter" idx="11"/>
          </p:nvPr>
        </p:nvSpPr>
        <p:spPr>
          <a:xfrm>
            <a:off x="2619376" y="6480969"/>
            <a:ext cx="4260056" cy="300831"/>
          </a:xfrm>
        </p:spPr>
        <p:txBody>
          <a:bodyPr/>
          <a:lstStyle/>
          <a:p>
            <a:endParaRPr lang="pt-BR"/>
          </a:p>
        </p:txBody>
      </p:sp>
      <p:sp>
        <p:nvSpPr>
          <p:cNvPr id="6" name="Espaço Reservado para Número de Slide 5"/>
          <p:cNvSpPr>
            <a:spLocks noGrp="1"/>
          </p:cNvSpPr>
          <p:nvPr>
            <p:ph type="sldNum" sz="quarter" idx="12"/>
          </p:nvPr>
        </p:nvSpPr>
        <p:spPr>
          <a:xfrm>
            <a:off x="8451056" y="809624"/>
            <a:ext cx="502920" cy="300831"/>
          </a:xfrm>
        </p:spPr>
        <p:txBody>
          <a:bodyPr/>
          <a:lstStyle/>
          <a:p>
            <a:fld id="{03217611-7B18-40C9-A51B-1119FA03C05F}" type="slidenum">
              <a:rPr lang="pt-BR" smtClean="0"/>
              <a:pPr/>
              <a:t>‹nº›</a:t>
            </a:fld>
            <a:endParaRPr lang="pt-BR"/>
          </a:p>
        </p:txBody>
      </p:sp>
      <p:cxnSp>
        <p:nvCxnSpPr>
          <p:cNvPr id="11" name="Conector reto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ector reto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ítulo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Tree>
  </p:cSld>
  <p:clrMapOvr>
    <a:overrideClrMapping bg1="dk1" tx1="lt1" bg2="dk2" tx2="lt2" accent1="accent1" accent2="accent2" accent3="accent3" accent4="accent4" accent5="accent5" accent6="accent6" hlink="hlink" folHlink="folHlink"/>
  </p:clrMapOvr>
  <p:transition spd="med">
    <p:pull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marL="0" algn="l">
              <a:defRPr/>
            </a:lvl1p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4791456" y="6480969"/>
            <a:ext cx="2133600" cy="301752"/>
          </a:xfrm>
        </p:spPr>
        <p:txBody>
          <a:bodyPr/>
          <a:lstStyle/>
          <a:p>
            <a:fld id="{E05E8FF7-B202-4D38-BF90-8328BFF895C7}" type="datetimeFigureOut">
              <a:rPr lang="pt-BR" smtClean="0"/>
              <a:pPr/>
              <a:t>18/10/2013</a:t>
            </a:fld>
            <a:endParaRPr lang="pt-BR"/>
          </a:p>
        </p:txBody>
      </p:sp>
      <p:sp>
        <p:nvSpPr>
          <p:cNvPr id="6" name="Espaço Reservado para Rodapé 5"/>
          <p:cNvSpPr>
            <a:spLocks noGrp="1"/>
          </p:cNvSpPr>
          <p:nvPr>
            <p:ph type="ftr" sz="quarter" idx="11"/>
          </p:nvPr>
        </p:nvSpPr>
        <p:spPr>
          <a:xfrm>
            <a:off x="457200" y="6480969"/>
            <a:ext cx="4260056" cy="301752"/>
          </a:xfrm>
        </p:spPr>
        <p:txBody>
          <a:bodyPr/>
          <a:lstStyle/>
          <a:p>
            <a:endParaRPr lang="pt-BR"/>
          </a:p>
        </p:txBody>
      </p:sp>
      <p:sp>
        <p:nvSpPr>
          <p:cNvPr id="7" name="Espaço Reservado para Número de Slide 6"/>
          <p:cNvSpPr>
            <a:spLocks noGrp="1"/>
          </p:cNvSpPr>
          <p:nvPr>
            <p:ph type="sldNum" sz="quarter" idx="12"/>
          </p:nvPr>
        </p:nvSpPr>
        <p:spPr>
          <a:xfrm>
            <a:off x="7589520" y="6480969"/>
            <a:ext cx="502920" cy="301752"/>
          </a:xfrm>
        </p:spPr>
        <p:txBody>
          <a:bodyPr/>
          <a:lstStyle/>
          <a:p>
            <a:fld id="{03217611-7B18-40C9-A51B-1119FA03C05F}" type="slidenum">
              <a:rPr lang="pt-BR" smtClean="0"/>
              <a:pPr/>
              <a:t>‹nº›</a:t>
            </a:fld>
            <a:endParaRPr lang="pt-BR"/>
          </a:p>
        </p:txBody>
      </p:sp>
    </p:spTree>
  </p:cSld>
  <p:clrMapOvr>
    <a:masterClrMapping/>
  </p:clrMapOvr>
  <p:transition spd="med">
    <p:pull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a:xfrm>
            <a:off x="4791456" y="6480969"/>
            <a:ext cx="2130552" cy="301752"/>
          </a:xfrm>
        </p:spPr>
        <p:txBody>
          <a:bodyPr/>
          <a:lstStyle/>
          <a:p>
            <a:fld id="{E05E8FF7-B202-4D38-BF90-8328BFF895C7}" type="datetimeFigureOut">
              <a:rPr lang="pt-BR" smtClean="0"/>
              <a:pPr/>
              <a:t>18/10/2013</a:t>
            </a:fld>
            <a:endParaRPr lang="pt-BR"/>
          </a:p>
        </p:txBody>
      </p:sp>
      <p:sp>
        <p:nvSpPr>
          <p:cNvPr id="8" name="Espaço Reservado para Rodapé 7"/>
          <p:cNvSpPr>
            <a:spLocks noGrp="1"/>
          </p:cNvSpPr>
          <p:nvPr>
            <p:ph type="ftr" sz="quarter" idx="11"/>
          </p:nvPr>
        </p:nvSpPr>
        <p:spPr>
          <a:xfrm>
            <a:off x="457200" y="6480969"/>
            <a:ext cx="4261104" cy="301752"/>
          </a:xfrm>
        </p:spPr>
        <p:txBody>
          <a:bodyPr/>
          <a:lstStyle/>
          <a:p>
            <a:endParaRPr lang="pt-BR"/>
          </a:p>
        </p:txBody>
      </p:sp>
      <p:sp>
        <p:nvSpPr>
          <p:cNvPr id="9" name="Espaço Reservado para Número de Slide 8"/>
          <p:cNvSpPr>
            <a:spLocks noGrp="1"/>
          </p:cNvSpPr>
          <p:nvPr>
            <p:ph type="sldNum" sz="quarter" idx="12"/>
          </p:nvPr>
        </p:nvSpPr>
        <p:spPr>
          <a:xfrm>
            <a:off x="7589520" y="6483096"/>
            <a:ext cx="502920" cy="301752"/>
          </a:xfrm>
        </p:spPr>
        <p:txBody>
          <a:bodyPr/>
          <a:lstStyle>
            <a:lvl1pPr algn="ctr">
              <a:defRPr/>
            </a:lvl1pPr>
          </a:lstStyle>
          <a:p>
            <a:fld id="{03217611-7B18-40C9-A51B-1119FA03C05F}"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transition spd="med">
    <p:pull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b="0"/>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E05E8FF7-B202-4D38-BF90-8328BFF895C7}" type="datetimeFigureOut">
              <a:rPr lang="pt-BR" smtClean="0"/>
              <a:pPr/>
              <a:t>18/10/2013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3217611-7B18-40C9-A51B-1119FA03C05F}" type="slidenum">
              <a:rPr lang="pt-BR" smtClean="0"/>
              <a:pPr/>
              <a:t>‹nº›</a:t>
            </a:fld>
            <a:endParaRPr lang="pt-BR"/>
          </a:p>
        </p:txBody>
      </p:sp>
    </p:spTree>
  </p:cSld>
  <p:clrMapOvr>
    <a:masterClrMapping/>
  </p:clrMapOvr>
  <p:transition spd="med">
    <p:pull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4791456" y="6480969"/>
            <a:ext cx="2133600" cy="301752"/>
          </a:xfrm>
        </p:spPr>
        <p:txBody>
          <a:bodyPr/>
          <a:lstStyle/>
          <a:p>
            <a:fld id="{E05E8FF7-B202-4D38-BF90-8328BFF895C7}" type="datetimeFigureOut">
              <a:rPr lang="pt-BR" smtClean="0"/>
              <a:pPr/>
              <a:t>18/10/2013</a:t>
            </a:fld>
            <a:endParaRPr lang="pt-BR"/>
          </a:p>
        </p:txBody>
      </p:sp>
      <p:sp>
        <p:nvSpPr>
          <p:cNvPr id="3" name="Espaço Reservado para Rodapé 2"/>
          <p:cNvSpPr>
            <a:spLocks noGrp="1"/>
          </p:cNvSpPr>
          <p:nvPr>
            <p:ph type="ftr" sz="quarter" idx="11"/>
          </p:nvPr>
        </p:nvSpPr>
        <p:spPr>
          <a:xfrm>
            <a:off x="457200" y="6481890"/>
            <a:ext cx="4260056" cy="300831"/>
          </a:xfrm>
        </p:spPr>
        <p:txBody>
          <a:bodyPr/>
          <a:lstStyle/>
          <a:p>
            <a:endParaRPr lang="pt-BR"/>
          </a:p>
        </p:txBody>
      </p:sp>
      <p:sp>
        <p:nvSpPr>
          <p:cNvPr id="4" name="Espaço Reservado para Número de Slide 3"/>
          <p:cNvSpPr>
            <a:spLocks noGrp="1"/>
          </p:cNvSpPr>
          <p:nvPr>
            <p:ph type="sldNum" sz="quarter" idx="12"/>
          </p:nvPr>
        </p:nvSpPr>
        <p:spPr>
          <a:xfrm>
            <a:off x="7589520" y="6480969"/>
            <a:ext cx="502920" cy="301752"/>
          </a:xfrm>
        </p:spPr>
        <p:txBody>
          <a:bodyPr/>
          <a:lstStyle/>
          <a:p>
            <a:fld id="{03217611-7B18-40C9-A51B-1119FA03C05F}" type="slidenum">
              <a:rPr lang="pt-BR" smtClean="0"/>
              <a:pPr/>
              <a:t>‹nº›</a:t>
            </a:fld>
            <a:endParaRPr lang="pt-BR"/>
          </a:p>
        </p:txBody>
      </p:sp>
    </p:spTree>
  </p:cSld>
  <p:clrMapOvr>
    <a:masterClrMapping/>
  </p:clrMapOvr>
  <p:transition spd="med">
    <p:pull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278976" y="6556248"/>
            <a:ext cx="2133600" cy="301752"/>
          </a:xfrm>
        </p:spPr>
        <p:txBody>
          <a:bodyPr/>
          <a:lstStyle>
            <a:lvl1pPr>
              <a:defRPr sz="900"/>
            </a:lvl1pPr>
          </a:lstStyle>
          <a:p>
            <a:fld id="{E05E8FF7-B202-4D38-BF90-8328BFF895C7}" type="datetimeFigureOut">
              <a:rPr lang="pt-BR" smtClean="0"/>
              <a:pPr/>
              <a:t>18/10/2013</a:t>
            </a:fld>
            <a:endParaRPr lang="pt-BR"/>
          </a:p>
        </p:txBody>
      </p:sp>
      <p:sp>
        <p:nvSpPr>
          <p:cNvPr id="6" name="Espaço Reservado para Rodapé 5"/>
          <p:cNvSpPr>
            <a:spLocks noGrp="1"/>
          </p:cNvSpPr>
          <p:nvPr>
            <p:ph type="ftr" sz="quarter" idx="11"/>
          </p:nvPr>
        </p:nvSpPr>
        <p:spPr>
          <a:xfrm>
            <a:off x="1135856" y="6556248"/>
            <a:ext cx="5143120" cy="301752"/>
          </a:xfrm>
        </p:spPr>
        <p:txBody>
          <a:bodyPr/>
          <a:lstStyle>
            <a:lvl1pPr>
              <a:defRPr sz="900"/>
            </a:lvl1pPr>
          </a:lstStyle>
          <a:p>
            <a:endParaRPr lang="pt-BR"/>
          </a:p>
        </p:txBody>
      </p:sp>
      <p:sp>
        <p:nvSpPr>
          <p:cNvPr id="7" name="Espaço Reservado para Número de Slide 6"/>
          <p:cNvSpPr>
            <a:spLocks noGrp="1"/>
          </p:cNvSpPr>
          <p:nvPr>
            <p:ph type="sldNum" sz="quarter" idx="12"/>
          </p:nvPr>
        </p:nvSpPr>
        <p:spPr>
          <a:xfrm>
            <a:off x="8410576" y="6556248"/>
            <a:ext cx="502920" cy="301752"/>
          </a:xfrm>
        </p:spPr>
        <p:txBody>
          <a:bodyPr/>
          <a:lstStyle>
            <a:lvl1pPr>
              <a:defRPr sz="900"/>
            </a:lvl1pPr>
          </a:lstStyle>
          <a:p>
            <a:fld id="{03217611-7B18-40C9-A51B-1119FA03C05F}"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transition spd="med">
    <p:pull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a:xfrm>
            <a:off x="6108192" y="6556248"/>
            <a:ext cx="2103120" cy="301752"/>
          </a:xfrm>
        </p:spPr>
        <p:txBody>
          <a:bodyPr/>
          <a:lstStyle>
            <a:lvl1pPr>
              <a:defRPr sz="900"/>
            </a:lvl1pPr>
          </a:lstStyle>
          <a:p>
            <a:fld id="{E05E8FF7-B202-4D38-BF90-8328BFF895C7}" type="datetimeFigureOut">
              <a:rPr lang="pt-BR" smtClean="0"/>
              <a:pPr/>
              <a:t>18/10/2013</a:t>
            </a:fld>
            <a:endParaRPr lang="pt-BR"/>
          </a:p>
        </p:txBody>
      </p:sp>
      <p:sp>
        <p:nvSpPr>
          <p:cNvPr id="6" name="Espaço Reservado para Rodapé 5"/>
          <p:cNvSpPr>
            <a:spLocks noGrp="1"/>
          </p:cNvSpPr>
          <p:nvPr>
            <p:ph type="ftr" sz="quarter" idx="11"/>
          </p:nvPr>
        </p:nvSpPr>
        <p:spPr>
          <a:xfrm>
            <a:off x="1170432" y="6557169"/>
            <a:ext cx="4948072" cy="301752"/>
          </a:xfrm>
        </p:spPr>
        <p:txBody>
          <a:bodyPr/>
          <a:lstStyle>
            <a:lvl1pPr>
              <a:defRPr sz="900"/>
            </a:lvl1pPr>
          </a:lstStyle>
          <a:p>
            <a:endParaRPr lang="pt-BR"/>
          </a:p>
        </p:txBody>
      </p:sp>
      <p:sp>
        <p:nvSpPr>
          <p:cNvPr id="7" name="Espaço Reservado para Número de Slide 6"/>
          <p:cNvSpPr>
            <a:spLocks noGrp="1"/>
          </p:cNvSpPr>
          <p:nvPr>
            <p:ph type="sldNum" sz="quarter" idx="12"/>
          </p:nvPr>
        </p:nvSpPr>
        <p:spPr>
          <a:xfrm>
            <a:off x="8217192" y="6556248"/>
            <a:ext cx="365760" cy="301752"/>
          </a:xfrm>
        </p:spPr>
        <p:txBody>
          <a:bodyPr/>
          <a:lstStyle>
            <a:lvl1pPr algn="ctr">
              <a:defRPr sz="900"/>
            </a:lvl1pPr>
          </a:lstStyle>
          <a:p>
            <a:fld id="{03217611-7B18-40C9-A51B-1119FA03C05F}"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transition spd="med">
    <p:pull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ângulo retângulo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ector reto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ector reto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ço Reservado para Título 21"/>
          <p:cNvSpPr>
            <a:spLocks noGrp="1"/>
          </p:cNvSpPr>
          <p:nvPr>
            <p:ph type="title"/>
          </p:nvPr>
        </p:nvSpPr>
        <p:spPr>
          <a:xfrm>
            <a:off x="457200" y="267494"/>
            <a:ext cx="8229600" cy="1399032"/>
          </a:xfrm>
          <a:prstGeom prst="rect">
            <a:avLst/>
          </a:prstGeom>
        </p:spPr>
        <p:txBody>
          <a:bodyPr vert="horz" anchor="ctr">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05E8FF7-B202-4D38-BF90-8328BFF895C7}" type="datetimeFigureOut">
              <a:rPr lang="pt-BR" smtClean="0"/>
              <a:pPr/>
              <a:t>18/10/2013</a:t>
            </a:fld>
            <a:endParaRPr lang="pt-BR"/>
          </a:p>
        </p:txBody>
      </p:sp>
      <p:sp>
        <p:nvSpPr>
          <p:cNvPr id="3" name="Espaço Reservado para Rodapé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pt-BR"/>
          </a:p>
        </p:txBody>
      </p:sp>
      <p:sp>
        <p:nvSpPr>
          <p:cNvPr id="23" name="Espaço Reservado para Número de Slid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3217611-7B18-40C9-A51B-1119FA03C05F}" type="slidenum">
              <a:rPr lang="pt-BR" smtClean="0"/>
              <a:pPr/>
              <a:t>‹nº›</a:t>
            </a:fld>
            <a:endParaRPr lang="pt-B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pull dir="ru"/>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PRO REITORIA DE GRADUAÇÃO</a:t>
            </a:r>
            <a:endParaRPr lang="pt-BR" dirty="0"/>
          </a:p>
        </p:txBody>
      </p:sp>
      <p:sp>
        <p:nvSpPr>
          <p:cNvPr id="3" name="Subtítulo 2"/>
          <p:cNvSpPr>
            <a:spLocks noGrp="1"/>
          </p:cNvSpPr>
          <p:nvPr>
            <p:ph type="subTitle" idx="1"/>
          </p:nvPr>
        </p:nvSpPr>
        <p:spPr>
          <a:xfrm>
            <a:off x="540544" y="2250280"/>
            <a:ext cx="8062912" cy="2178852"/>
          </a:xfrm>
        </p:spPr>
        <p:txBody>
          <a:bodyPr>
            <a:normAutofit/>
          </a:bodyPr>
          <a:lstStyle/>
          <a:p>
            <a:r>
              <a:rPr lang="pt-BR" dirty="0" smtClean="0">
                <a:solidFill>
                  <a:schemeClr val="tx1">
                    <a:lumMod val="95000"/>
                  </a:schemeClr>
                </a:solidFill>
              </a:rPr>
              <a:t>Audiência Publica 2013/1</a:t>
            </a:r>
          </a:p>
          <a:p>
            <a:endParaRPr lang="pt-BR" dirty="0" smtClean="0">
              <a:solidFill>
                <a:schemeClr val="tx1">
                  <a:lumMod val="95000"/>
                </a:schemeClr>
              </a:solidFill>
            </a:endParaRPr>
          </a:p>
          <a:p>
            <a:r>
              <a:rPr lang="pt-BR" dirty="0" smtClean="0">
                <a:solidFill>
                  <a:schemeClr val="tx1">
                    <a:lumMod val="95000"/>
                  </a:schemeClr>
                </a:solidFill>
              </a:rPr>
              <a:t>UNIVERSIDADE FEDERAL DE PELOTAS</a:t>
            </a:r>
          </a:p>
          <a:p>
            <a:r>
              <a:rPr lang="pt-BR" sz="2400" dirty="0" smtClean="0">
                <a:solidFill>
                  <a:schemeClr val="tx1">
                    <a:lumMod val="95000"/>
                  </a:schemeClr>
                </a:solidFill>
              </a:rPr>
              <a:t>OUT 2013</a:t>
            </a:r>
            <a:endParaRPr lang="pt-BR" sz="2400" dirty="0">
              <a:solidFill>
                <a:schemeClr val="tx1">
                  <a:lumMod val="95000"/>
                </a:schemeClr>
              </a:solidFill>
            </a:endParaRPr>
          </a:p>
        </p:txBody>
      </p:sp>
    </p:spTree>
  </p:cSld>
  <p:clrMapOvr>
    <a:masterClrMapping/>
  </p:clrMapOvr>
  <p:transition spd="med">
    <p:pull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Gabinete</a:t>
            </a:r>
            <a:endParaRPr lang="pt-BR" sz="3600" b="1" dirty="0"/>
          </a:p>
        </p:txBody>
      </p:sp>
      <p:sp>
        <p:nvSpPr>
          <p:cNvPr id="3" name="Espaço Reservado para Conteúdo 2"/>
          <p:cNvSpPr>
            <a:spLocks noGrp="1"/>
          </p:cNvSpPr>
          <p:nvPr>
            <p:ph idx="1"/>
          </p:nvPr>
        </p:nvSpPr>
        <p:spPr/>
        <p:txBody>
          <a:bodyPr>
            <a:normAutofit fontScale="92500" lnSpcReduction="10000"/>
          </a:bodyPr>
          <a:lstStyle/>
          <a:p>
            <a:r>
              <a:rPr lang="pt-BR" sz="2800" dirty="0" smtClean="0"/>
              <a:t>FORGRAD- Sul</a:t>
            </a:r>
          </a:p>
          <a:p>
            <a:r>
              <a:rPr lang="pt-BR" sz="2800" dirty="0" smtClean="0"/>
              <a:t>COGRAD- comissões de dimensionamento de vagas de docentes nas IFES e Formação docente</a:t>
            </a:r>
          </a:p>
          <a:p>
            <a:r>
              <a:rPr lang="pt-BR" sz="2800" dirty="0" smtClean="0"/>
              <a:t>Acompanhamento e apoio as ações dos Setores-  Ex:participando de eventos dos programas (PET, PIBID) Matrículas </a:t>
            </a:r>
          </a:p>
          <a:p>
            <a:r>
              <a:rPr lang="pt-BR" sz="2800" dirty="0" smtClean="0"/>
              <a:t>Conversa com pesquisadores do campo da Formação de Professores para Implementação da Pedagogia Universitária- Manuela; Rosária, Mabel(assessoria)</a:t>
            </a:r>
          </a:p>
          <a:p>
            <a:endParaRPr lang="pt-BR" dirty="0"/>
          </a:p>
        </p:txBody>
      </p:sp>
    </p:spTree>
  </p:cSld>
  <p:clrMapOvr>
    <a:masterClrMapping/>
  </p:clrMapOvr>
  <p:transition spd="med">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Gabinete- ações 2013/2</a:t>
            </a:r>
            <a:endParaRPr lang="pt-BR" sz="3600" b="1" dirty="0"/>
          </a:p>
        </p:txBody>
      </p:sp>
      <p:sp>
        <p:nvSpPr>
          <p:cNvPr id="3" name="Espaço Reservado para Conteúdo 2"/>
          <p:cNvSpPr>
            <a:spLocks noGrp="1"/>
          </p:cNvSpPr>
          <p:nvPr>
            <p:ph idx="1"/>
          </p:nvPr>
        </p:nvSpPr>
        <p:spPr/>
        <p:txBody>
          <a:bodyPr>
            <a:normAutofit fontScale="25000" lnSpcReduction="20000"/>
          </a:bodyPr>
          <a:lstStyle/>
          <a:p>
            <a:pPr algn="ctr">
              <a:buNone/>
            </a:pPr>
            <a:endParaRPr lang="pt-BR" sz="3200" b="1" dirty="0" smtClean="0"/>
          </a:p>
          <a:p>
            <a:pPr algn="ctr"/>
            <a:endParaRPr lang="pt-BR" sz="3200" b="1" dirty="0" smtClean="0"/>
          </a:p>
          <a:p>
            <a:pPr>
              <a:buFontTx/>
              <a:buChar char="-"/>
            </a:pPr>
            <a:endParaRPr lang="pt-BR" dirty="0" smtClean="0"/>
          </a:p>
          <a:p>
            <a:pPr>
              <a:buFontTx/>
              <a:buChar char="-"/>
            </a:pPr>
            <a:r>
              <a:rPr lang="pt-BR" sz="9600" dirty="0" smtClean="0"/>
              <a:t>visita aos Cursos- acompanhamento in loco das demandas</a:t>
            </a:r>
          </a:p>
          <a:p>
            <a:pPr>
              <a:buFontTx/>
              <a:buChar char="-"/>
            </a:pPr>
            <a:endParaRPr lang="pt-BR" sz="9600" dirty="0" smtClean="0"/>
          </a:p>
          <a:p>
            <a:pPr>
              <a:buFontTx/>
              <a:buChar char="-"/>
            </a:pPr>
            <a:r>
              <a:rPr lang="pt-BR" sz="9600" dirty="0" smtClean="0"/>
              <a:t>apresentação das ações da PRG em Audiência pública</a:t>
            </a:r>
          </a:p>
          <a:p>
            <a:pPr>
              <a:buFontTx/>
              <a:buChar char="-"/>
            </a:pPr>
            <a:endParaRPr lang="pt-BR" sz="9600" dirty="0" smtClean="0"/>
          </a:p>
          <a:p>
            <a:pPr>
              <a:buFontTx/>
              <a:buChar char="-"/>
            </a:pPr>
            <a:r>
              <a:rPr lang="pt-BR" sz="9600" dirty="0" smtClean="0"/>
              <a:t>implementação da Pedagogia Universitária- CEC</a:t>
            </a:r>
          </a:p>
          <a:p>
            <a:pPr>
              <a:buFontTx/>
              <a:buChar char="-"/>
            </a:pPr>
            <a:endParaRPr lang="pt-BR" sz="9600" dirty="0" smtClean="0"/>
          </a:p>
          <a:p>
            <a:pPr>
              <a:buFontTx/>
              <a:buChar char="-"/>
            </a:pPr>
            <a:r>
              <a:rPr lang="pt-BR" sz="9600" dirty="0" smtClean="0"/>
              <a:t>acompanhamento da implementação do NAI-CPP(política de cotas- estudantes com deficiências...)</a:t>
            </a:r>
          </a:p>
          <a:p>
            <a:pPr>
              <a:buFontTx/>
              <a:buChar char="-"/>
            </a:pPr>
            <a:endParaRPr lang="pt-BR" sz="9600" dirty="0" smtClean="0"/>
          </a:p>
          <a:p>
            <a:endParaRPr lang="pt-BR" sz="6000" dirty="0"/>
          </a:p>
        </p:txBody>
      </p:sp>
    </p:spTree>
  </p:cSld>
  <p:clrMapOvr>
    <a:masterClrMapping/>
  </p:clrMapOvr>
  <p:transition spd="med">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Gabinete- ações 2013/2</a:t>
            </a:r>
            <a:endParaRPr lang="pt-BR" sz="3600" b="1" dirty="0"/>
          </a:p>
        </p:txBody>
      </p:sp>
      <p:sp>
        <p:nvSpPr>
          <p:cNvPr id="3" name="Espaço Reservado para Conteúdo 2"/>
          <p:cNvSpPr>
            <a:spLocks noGrp="1"/>
          </p:cNvSpPr>
          <p:nvPr>
            <p:ph idx="1"/>
          </p:nvPr>
        </p:nvSpPr>
        <p:spPr/>
        <p:txBody>
          <a:bodyPr>
            <a:normAutofit fontScale="92500" lnSpcReduction="20000"/>
          </a:bodyPr>
          <a:lstStyle/>
          <a:p>
            <a:pPr>
              <a:buFontTx/>
              <a:buChar char="-"/>
            </a:pPr>
            <a:r>
              <a:rPr lang="pt-BR" sz="2600" dirty="0" smtClean="0"/>
              <a:t>acompanhamento da reestruturação do sistema acadêmico e novas normatizações junto ao COCEPE. CRA.  </a:t>
            </a:r>
          </a:p>
          <a:p>
            <a:pPr>
              <a:buFontTx/>
              <a:buChar char="-"/>
            </a:pPr>
            <a:endParaRPr lang="pt-BR" sz="2600" dirty="0" smtClean="0"/>
          </a:p>
          <a:p>
            <a:pPr>
              <a:buFontTx/>
              <a:buChar char="-"/>
            </a:pPr>
            <a:r>
              <a:rPr lang="pt-BR" sz="2600" dirty="0" smtClean="0"/>
              <a:t> Continuação do trabalho nas comissões criadas e naquelas que ainda vão aparecer...</a:t>
            </a:r>
          </a:p>
          <a:p>
            <a:pPr>
              <a:buFontTx/>
              <a:buChar char="-"/>
            </a:pPr>
            <a:endParaRPr lang="pt-BR" sz="2600" dirty="0" smtClean="0"/>
          </a:p>
          <a:p>
            <a:pPr>
              <a:buFontTx/>
              <a:buChar char="-"/>
            </a:pPr>
            <a:r>
              <a:rPr lang="pt-BR" sz="2600" dirty="0" smtClean="0"/>
              <a:t> diálogo com coordenadores de cursos para diagnosticar  e implementar questões específicas (Ex: visita com Cursos do CEAD para observar experiências– UFSM ou UFRGS para implementação dos Cursos no modelo proposto pela gestão)</a:t>
            </a:r>
          </a:p>
          <a:p>
            <a:pPr>
              <a:buFontTx/>
              <a:buChar char="-"/>
            </a:pPr>
            <a:endParaRPr lang="pt-BR" sz="2400" dirty="0" smtClean="0"/>
          </a:p>
        </p:txBody>
      </p:sp>
    </p:spTree>
  </p:cSld>
  <p:clrMapOvr>
    <a:masterClrMapping/>
  </p:clrMapOvr>
  <p:transition spd="med">
    <p:pull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00042"/>
            <a:ext cx="8229600" cy="1166484"/>
          </a:xfrm>
        </p:spPr>
        <p:txBody>
          <a:bodyPr>
            <a:noAutofit/>
          </a:bodyPr>
          <a:lstStyle/>
          <a:p>
            <a:r>
              <a:rPr lang="pt-BR" sz="3600" b="1" dirty="0" smtClean="0"/>
              <a:t/>
            </a:r>
            <a:br>
              <a:rPr lang="pt-BR" sz="3600" b="1" dirty="0" smtClean="0"/>
            </a:br>
            <a:r>
              <a:rPr lang="pt-BR" sz="3600" b="1" dirty="0" smtClean="0">
                <a:effectLst/>
              </a:rPr>
              <a:t>COORDENAÇÃO DE PROGRAMAS E PROJETOS   </a:t>
            </a:r>
            <a:r>
              <a:rPr lang="pt-BR" sz="3600" dirty="0" smtClean="0"/>
              <a:t/>
            </a:r>
            <a:br>
              <a:rPr lang="pt-BR" sz="3600" dirty="0" smtClean="0"/>
            </a:br>
            <a:endParaRPr lang="pt-BR" sz="3600" dirty="0"/>
          </a:p>
        </p:txBody>
      </p:sp>
      <p:sp>
        <p:nvSpPr>
          <p:cNvPr id="3" name="Espaço Reservado para Conteúdo 2"/>
          <p:cNvSpPr>
            <a:spLocks noGrp="1"/>
          </p:cNvSpPr>
          <p:nvPr>
            <p:ph idx="1"/>
          </p:nvPr>
        </p:nvSpPr>
        <p:spPr/>
        <p:txBody>
          <a:bodyPr>
            <a:normAutofit/>
          </a:bodyPr>
          <a:lstStyle/>
          <a:p>
            <a:r>
              <a:rPr lang="pt-BR" sz="2400" dirty="0" smtClean="0"/>
              <a:t>Constituição do espaço da CPP em substituição ao Departamento de Projetos Educacionais e Estágios (DPEE) </a:t>
            </a:r>
          </a:p>
          <a:p>
            <a:endParaRPr lang="pt-BR" sz="2400" dirty="0" smtClean="0"/>
          </a:p>
          <a:p>
            <a:pPr lvl="0"/>
            <a:r>
              <a:rPr lang="pt-BR" sz="2400" dirty="0" smtClean="0"/>
              <a:t> Reorganização das rotinas e tarefas costumeiras realizadas no antigo departamento, que tornavam as atividades dos servidores exaustivas, exageradamente burocráticas e que produziam um volume exagerado de papéis </a:t>
            </a:r>
          </a:p>
          <a:p>
            <a:endParaRPr lang="pt-BR" dirty="0"/>
          </a:p>
        </p:txBody>
      </p:sp>
    </p:spTree>
  </p:cSld>
  <p:clrMapOvr>
    <a:masterClrMapping/>
  </p:clrMapOvr>
  <p:transition spd="med">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effectLst/>
              </a:rPr>
              <a:t>Coordenação de Programas e  Projetos</a:t>
            </a:r>
            <a:endParaRPr lang="pt-BR" sz="3600" b="1" dirty="0">
              <a:effectLst/>
            </a:endParaRPr>
          </a:p>
        </p:txBody>
      </p:sp>
      <p:sp>
        <p:nvSpPr>
          <p:cNvPr id="3" name="Espaço Reservado para Conteúdo 2"/>
          <p:cNvSpPr>
            <a:spLocks noGrp="1"/>
          </p:cNvSpPr>
          <p:nvPr>
            <p:ph idx="1"/>
          </p:nvPr>
        </p:nvSpPr>
        <p:spPr/>
        <p:txBody>
          <a:bodyPr>
            <a:normAutofit lnSpcReduction="10000"/>
          </a:bodyPr>
          <a:lstStyle/>
          <a:p>
            <a:r>
              <a:rPr lang="pt-BR" sz="2400" dirty="0" smtClean="0"/>
              <a:t>Busca de soluções junto ao setor de Tecnologia da Informação da UFPel, para minimizar a quantidade de documentação a ser entregue na CPP, com relação a projetos de ensino e ao programa de bolsas de graduação</a:t>
            </a:r>
          </a:p>
          <a:p>
            <a:endParaRPr lang="pt-BR" sz="2400" dirty="0" smtClean="0"/>
          </a:p>
          <a:p>
            <a:pPr lvl="0"/>
            <a:r>
              <a:rPr lang="pt-BR" sz="2400" dirty="0" smtClean="0"/>
              <a:t>Aumento do número de bolsas de graduação</a:t>
            </a:r>
          </a:p>
          <a:p>
            <a:pPr lvl="0"/>
            <a:r>
              <a:rPr lang="pt-BR" sz="2400" dirty="0" smtClean="0"/>
              <a:t>Atendimento de quarenta por cento de bolsistas de demanda social  </a:t>
            </a:r>
          </a:p>
          <a:p>
            <a:pPr lvl="0"/>
            <a:r>
              <a:rPr lang="pt-BR" sz="2400" dirty="0" smtClean="0"/>
              <a:t>Realização de reuniões entre as pró-reitorias acadêmicas para compatibilizar as normas de distribuição de bolsas.</a:t>
            </a:r>
          </a:p>
          <a:p>
            <a:endParaRPr lang="pt-BR" sz="2400" dirty="0"/>
          </a:p>
        </p:txBody>
      </p:sp>
    </p:spTree>
  </p:cSld>
  <p:clrMapOvr>
    <a:masterClrMapping/>
  </p:clrMapOvr>
  <p:transition spd="med">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Coordenação de Programas e Projetos</a:t>
            </a:r>
            <a:endParaRPr lang="pt-BR" sz="3600" b="1" dirty="0"/>
          </a:p>
        </p:txBody>
      </p:sp>
      <p:sp>
        <p:nvSpPr>
          <p:cNvPr id="3" name="Espaço Reservado para Conteúdo 2"/>
          <p:cNvSpPr>
            <a:spLocks noGrp="1"/>
          </p:cNvSpPr>
          <p:nvPr>
            <p:ph idx="1"/>
          </p:nvPr>
        </p:nvSpPr>
        <p:spPr/>
        <p:txBody>
          <a:bodyPr/>
          <a:lstStyle/>
          <a:p>
            <a:pPr lvl="0"/>
            <a:r>
              <a:rPr lang="pt-BR" sz="2400" dirty="0" smtClean="0"/>
              <a:t>Discussão de uma nova resolução do COCEPE para ampliar a concepção do Programa PBG, em três modalidades: monitorias, projetos de ensino e administrativo-pedagógicas (Resolução do COCEPE-005,08/04/2013) </a:t>
            </a:r>
          </a:p>
          <a:p>
            <a:pPr lvl="0"/>
            <a:endParaRPr lang="pt-BR" sz="2400" dirty="0" smtClean="0"/>
          </a:p>
          <a:p>
            <a:r>
              <a:rPr lang="pt-BR" dirty="0" smtClean="0"/>
              <a:t> </a:t>
            </a:r>
            <a:r>
              <a:rPr lang="pt-BR" sz="2400" dirty="0" smtClean="0"/>
              <a:t>Reorganização das rotinas e da tramitação dos processos de mobilidade</a:t>
            </a:r>
          </a:p>
          <a:p>
            <a:endParaRPr lang="pt-BR" dirty="0"/>
          </a:p>
        </p:txBody>
      </p:sp>
    </p:spTree>
  </p:cSld>
  <p:clrMapOvr>
    <a:masterClrMapping/>
  </p:clrMapOvr>
  <p:transition spd="med">
    <p:pull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Coordenação de Programas e Projetos</a:t>
            </a:r>
            <a:endParaRPr lang="pt-BR" sz="3600" b="1" dirty="0"/>
          </a:p>
        </p:txBody>
      </p:sp>
      <p:sp>
        <p:nvSpPr>
          <p:cNvPr id="3" name="Espaço Reservado para Conteúdo 2"/>
          <p:cNvSpPr>
            <a:spLocks noGrp="1"/>
          </p:cNvSpPr>
          <p:nvPr>
            <p:ph idx="1"/>
          </p:nvPr>
        </p:nvSpPr>
        <p:spPr/>
        <p:txBody>
          <a:bodyPr>
            <a:normAutofit fontScale="92500"/>
          </a:bodyPr>
          <a:lstStyle/>
          <a:p>
            <a:r>
              <a:rPr lang="pt-BR" sz="2400" dirty="0" smtClean="0"/>
              <a:t>Diálogo entre os Coordenadores de Colegiado e a CPP para melhorar o encaminhamento dos processos</a:t>
            </a:r>
          </a:p>
          <a:p>
            <a:endParaRPr lang="pt-BR" sz="2400" dirty="0" smtClean="0"/>
          </a:p>
          <a:p>
            <a:r>
              <a:rPr lang="pt-BR" sz="2400" dirty="0" smtClean="0"/>
              <a:t>Reunir informações que se encontram dispersas na Universidade Federal de Pelotas com a finalidade de articular programas e qualidade de ensino de graduação</a:t>
            </a:r>
          </a:p>
          <a:p>
            <a:endParaRPr lang="pt-BR" sz="2400" dirty="0" smtClean="0"/>
          </a:p>
          <a:p>
            <a:r>
              <a:rPr lang="pt-BR" sz="2400" dirty="0" smtClean="0"/>
              <a:t> Tornar públicas as ações pedagógicas financiadas pelo Governo Federal e que se encontram diluídas e tomadas como ações individuais, vinculadas a professores</a:t>
            </a:r>
          </a:p>
          <a:p>
            <a:endParaRPr lang="pt-BR" sz="2400" dirty="0"/>
          </a:p>
        </p:txBody>
      </p:sp>
    </p:spTree>
  </p:cSld>
  <p:clrMapOvr>
    <a:masterClrMapping/>
  </p:clrMapOvr>
  <p:transition spd="med">
    <p:pull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Coordenação de Programas e Projetos</a:t>
            </a:r>
            <a:endParaRPr lang="pt-BR" sz="3600" b="1" dirty="0"/>
          </a:p>
        </p:txBody>
      </p:sp>
      <p:sp>
        <p:nvSpPr>
          <p:cNvPr id="3" name="Espaço Reservado para Conteúdo 2"/>
          <p:cNvSpPr>
            <a:spLocks noGrp="1"/>
          </p:cNvSpPr>
          <p:nvPr>
            <p:ph idx="1"/>
          </p:nvPr>
        </p:nvSpPr>
        <p:spPr/>
        <p:txBody>
          <a:bodyPr>
            <a:normAutofit/>
          </a:bodyPr>
          <a:lstStyle/>
          <a:p>
            <a:r>
              <a:rPr lang="pt-BR" sz="2400" dirty="0" smtClean="0"/>
              <a:t>Ampliar as informações ultrapassando a </a:t>
            </a:r>
            <a:r>
              <a:rPr lang="pt-BR" sz="2400" dirty="0" err="1" smtClean="0"/>
              <a:t>setorização</a:t>
            </a:r>
            <a:r>
              <a:rPr lang="pt-BR" sz="2400" dirty="0" smtClean="0"/>
              <a:t> e a privatização de editais públicos, advindos do Governo Federal e que poderão subsidiar ações pedagógicas junto aos Cursos de Graduação</a:t>
            </a:r>
            <a:endParaRPr lang="pt-BR" dirty="0" smtClean="0"/>
          </a:p>
          <a:p>
            <a:pPr>
              <a:buNone/>
            </a:pPr>
            <a:endParaRPr lang="pt-BR" dirty="0" smtClean="0"/>
          </a:p>
          <a:p>
            <a:r>
              <a:rPr lang="pt-BR" sz="2400" dirty="0" smtClean="0"/>
              <a:t>Reestruturação dos setores de trabalho do Núcleo de Acessibilidade e Inclusão(NAI)</a:t>
            </a:r>
          </a:p>
          <a:p>
            <a:endParaRPr lang="pt-BR" dirty="0"/>
          </a:p>
        </p:txBody>
      </p:sp>
    </p:spTree>
  </p:cSld>
  <p:clrMapOvr>
    <a:masterClrMapping/>
  </p:clrMapOvr>
  <p:transition spd="med">
    <p:pull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Coordenação de Programas e Projetos</a:t>
            </a:r>
            <a:endParaRPr lang="pt-BR" sz="3600" b="1" dirty="0"/>
          </a:p>
        </p:txBody>
      </p:sp>
      <p:sp>
        <p:nvSpPr>
          <p:cNvPr id="3" name="Espaço Reservado para Conteúdo 2"/>
          <p:cNvSpPr>
            <a:spLocks noGrp="1"/>
          </p:cNvSpPr>
          <p:nvPr>
            <p:ph idx="1"/>
          </p:nvPr>
        </p:nvSpPr>
        <p:spPr/>
        <p:txBody>
          <a:bodyPr>
            <a:normAutofit/>
          </a:bodyPr>
          <a:lstStyle/>
          <a:p>
            <a:r>
              <a:rPr lang="pt-BR" sz="2400" dirty="0" smtClean="0"/>
              <a:t>Regulamentação interna do NAI, junto ao COCEPE</a:t>
            </a:r>
          </a:p>
          <a:p>
            <a:pPr>
              <a:buNone/>
            </a:pPr>
            <a:r>
              <a:rPr lang="pt-BR" sz="2400" dirty="0" smtClean="0"/>
              <a:t> </a:t>
            </a:r>
          </a:p>
          <a:p>
            <a:r>
              <a:rPr lang="pt-BR" sz="2400" dirty="0" smtClean="0"/>
              <a:t>Organização da Chefia da Seção de Intérpretes</a:t>
            </a:r>
          </a:p>
          <a:p>
            <a:pPr>
              <a:buNone/>
            </a:pPr>
            <a:r>
              <a:rPr lang="pt-BR" sz="2400" dirty="0" smtClean="0"/>
              <a:t> </a:t>
            </a:r>
          </a:p>
          <a:p>
            <a:r>
              <a:rPr lang="pt-BR" sz="2400" dirty="0" smtClean="0"/>
              <a:t>Realização do concurso de intérpretes  para substituir trabalho terceirizado</a:t>
            </a:r>
          </a:p>
          <a:p>
            <a:pPr>
              <a:buNone/>
            </a:pPr>
            <a:endParaRPr lang="pt-BR" sz="2400" dirty="0" smtClean="0"/>
          </a:p>
          <a:p>
            <a:r>
              <a:rPr lang="pt-BR" sz="2400" dirty="0" smtClean="0"/>
              <a:t>Levantamento dos alunos com deficiência, inclusive com caracterização das mesmas</a:t>
            </a:r>
            <a:endParaRPr lang="pt-BR" sz="2400" dirty="0"/>
          </a:p>
        </p:txBody>
      </p:sp>
    </p:spTree>
  </p:cSld>
  <p:clrMapOvr>
    <a:masterClrMapping/>
  </p:clrMapOvr>
  <p:transition spd="med">
    <p:pull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Coordenação de Programas e Projetos</a:t>
            </a:r>
            <a:endParaRPr lang="pt-BR" sz="3600" b="1" dirty="0"/>
          </a:p>
        </p:txBody>
      </p:sp>
      <p:sp>
        <p:nvSpPr>
          <p:cNvPr id="3" name="Espaço Reservado para Conteúdo 2"/>
          <p:cNvSpPr>
            <a:spLocks noGrp="1"/>
          </p:cNvSpPr>
          <p:nvPr>
            <p:ph idx="1"/>
          </p:nvPr>
        </p:nvSpPr>
        <p:spPr/>
        <p:txBody>
          <a:bodyPr>
            <a:normAutofit/>
          </a:bodyPr>
          <a:lstStyle/>
          <a:p>
            <a:r>
              <a:rPr lang="pt-BR" sz="2400" dirty="0" smtClean="0"/>
              <a:t>Resposta ás solicitações do Ministério Público, sobre dados e ações do NAI.</a:t>
            </a:r>
          </a:p>
          <a:p>
            <a:pPr>
              <a:buNone/>
            </a:pPr>
            <a:r>
              <a:rPr lang="pt-BR" sz="2400" dirty="0" smtClean="0"/>
              <a:t> </a:t>
            </a:r>
          </a:p>
          <a:p>
            <a:r>
              <a:rPr lang="pt-BR" sz="2400" dirty="0" smtClean="0"/>
              <a:t>Constituição de câmaras, para ampliação do atendimento, para além dos surdos.</a:t>
            </a:r>
          </a:p>
          <a:p>
            <a:pPr>
              <a:buNone/>
            </a:pPr>
            <a:r>
              <a:rPr lang="pt-BR" sz="2400" dirty="0" smtClean="0"/>
              <a:t> </a:t>
            </a:r>
          </a:p>
          <a:p>
            <a:r>
              <a:rPr lang="pt-BR" sz="2400" dirty="0" smtClean="0"/>
              <a:t>Levantamento do número de cotistas da UFPel, com proposições de políticas de permanência e inserção na Universidade</a:t>
            </a:r>
            <a:r>
              <a:rPr lang="pt-BR" dirty="0" smtClean="0"/>
              <a:t>.</a:t>
            </a:r>
            <a:endParaRPr lang="pt-BR" dirty="0"/>
          </a:p>
        </p:txBody>
      </p:sp>
    </p:spTree>
  </p:cSld>
  <p:clrMapOvr>
    <a:masterClrMapping/>
  </p:clrMapOvr>
  <p:transition spd="med">
    <p:pull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Diretrizes</a:t>
            </a:r>
            <a:r>
              <a:rPr lang="pt-BR" dirty="0" smtClean="0"/>
              <a:t> </a:t>
            </a:r>
            <a:endParaRPr lang="pt-BR" dirty="0"/>
          </a:p>
        </p:txBody>
      </p:sp>
      <p:sp>
        <p:nvSpPr>
          <p:cNvPr id="3" name="Espaço Reservado para Conteúdo 2"/>
          <p:cNvSpPr>
            <a:spLocks noGrp="1"/>
          </p:cNvSpPr>
          <p:nvPr>
            <p:ph idx="1"/>
          </p:nvPr>
        </p:nvSpPr>
        <p:spPr/>
        <p:txBody>
          <a:bodyPr>
            <a:normAutofit/>
          </a:bodyPr>
          <a:lstStyle/>
          <a:p>
            <a:r>
              <a:rPr lang="pt-BR" dirty="0" smtClean="0"/>
              <a:t>Comprometer-se com a criação e implementação de espaços de reflexão, para a construção de políticas para o ensino de graduação. Mobilizar o contínuo “fazer” neste sentido, não imaginando um modelo definitivo de ensino, mas conquistar um modelo a partir da reflexão permanente</a:t>
            </a:r>
          </a:p>
          <a:p>
            <a:endParaRPr lang="pt-BR" dirty="0"/>
          </a:p>
        </p:txBody>
      </p:sp>
    </p:spTree>
  </p:cSld>
  <p:clrMapOvr>
    <a:masterClrMapping/>
  </p:clrMapOvr>
  <p:transition spd="med">
    <p:pull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Coordenação de Programas e Projetos</a:t>
            </a:r>
            <a:endParaRPr lang="pt-BR" sz="3600" b="1" dirty="0"/>
          </a:p>
        </p:txBody>
      </p:sp>
      <p:sp>
        <p:nvSpPr>
          <p:cNvPr id="3" name="Espaço Reservado para Conteúdo 2"/>
          <p:cNvSpPr>
            <a:spLocks noGrp="1"/>
          </p:cNvSpPr>
          <p:nvPr>
            <p:ph idx="1"/>
          </p:nvPr>
        </p:nvSpPr>
        <p:spPr/>
        <p:txBody>
          <a:bodyPr>
            <a:normAutofit/>
          </a:bodyPr>
          <a:lstStyle/>
          <a:p>
            <a:r>
              <a:rPr lang="pt-BR" sz="2400" dirty="0" smtClean="0"/>
              <a:t>Inserção dos Projetos de Ensino no sistema COBALTO aberto para proponentes, com processo de acompanhamento também de avaliadores</a:t>
            </a:r>
          </a:p>
          <a:p>
            <a:endParaRPr lang="pt-BR" sz="2400" dirty="0" smtClean="0"/>
          </a:p>
          <a:p>
            <a:r>
              <a:rPr lang="pt-BR" sz="2400" dirty="0" smtClean="0"/>
              <a:t>Busca junto ao MEC de financiamento para o PAPI, com vistas a material e bolsas para professores e estudantes monitores- Discussão PAA em  7 e 8 de outubro de 2013 no COGRAD.</a:t>
            </a:r>
          </a:p>
          <a:p>
            <a:endParaRPr lang="pt-BR" sz="2400" dirty="0" smtClean="0"/>
          </a:p>
          <a:p>
            <a:endParaRPr lang="pt-BR" sz="2400" dirty="0"/>
          </a:p>
        </p:txBody>
      </p:sp>
    </p:spTree>
  </p:cSld>
  <p:clrMapOvr>
    <a:masterClrMapping/>
  </p:clrMapOvr>
  <p:transition spd="med">
    <p:pull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Coordenação de Registros Acadêmicos</a:t>
            </a:r>
            <a:endParaRPr lang="pt-BR" sz="3600" b="1" dirty="0"/>
          </a:p>
        </p:txBody>
      </p:sp>
      <p:sp>
        <p:nvSpPr>
          <p:cNvPr id="3" name="Espaço Reservado para Conteúdo 2"/>
          <p:cNvSpPr>
            <a:spLocks noGrp="1"/>
          </p:cNvSpPr>
          <p:nvPr>
            <p:ph idx="1"/>
          </p:nvPr>
        </p:nvSpPr>
        <p:spPr/>
        <p:txBody>
          <a:bodyPr/>
          <a:lstStyle/>
          <a:p>
            <a:pPr lvl="0"/>
            <a:r>
              <a:rPr lang="pt-BR" sz="2400" dirty="0" smtClean="0"/>
              <a:t>Realização das matrículas, com mutirão do GT-PRG ajudando a equipe do DRA no processo de matrículas do </a:t>
            </a:r>
            <a:r>
              <a:rPr lang="pt-BR" sz="2400" dirty="0" err="1" smtClean="0"/>
              <a:t>SISU-Verão</a:t>
            </a:r>
            <a:r>
              <a:rPr lang="pt-BR" sz="2400" dirty="0" smtClean="0"/>
              <a:t> 2013</a:t>
            </a:r>
          </a:p>
          <a:p>
            <a:pPr lvl="0"/>
            <a:endParaRPr lang="pt-BR" sz="2400" dirty="0" smtClean="0"/>
          </a:p>
          <a:p>
            <a:pPr lvl="0"/>
            <a:r>
              <a:rPr lang="pt-BR" sz="2400" dirty="0" smtClean="0"/>
              <a:t>Realização das chamadas orais com fechamento de portões, eliminando o trânsito de candidato e eventuais confusões e/ou perda de matrícula</a:t>
            </a:r>
          </a:p>
          <a:p>
            <a:pPr lvl="0"/>
            <a:endParaRPr lang="pt-BR" sz="2400" dirty="0" smtClean="0"/>
          </a:p>
          <a:p>
            <a:pPr lvl="0"/>
            <a:r>
              <a:rPr lang="pt-BR" sz="2400" dirty="0" smtClean="0"/>
              <a:t>Participação em comissão de discussão dos processos seletivos discentes a fim de propor melhorias para a administração;</a:t>
            </a:r>
          </a:p>
          <a:p>
            <a:endParaRPr lang="pt-BR" dirty="0"/>
          </a:p>
        </p:txBody>
      </p:sp>
    </p:spTree>
  </p:cSld>
  <p:clrMapOvr>
    <a:masterClrMapping/>
  </p:clrMapOvr>
  <p:transition spd="med">
    <p:pull dir="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Coordenação de Registros Acadêmicos</a:t>
            </a:r>
            <a:endParaRPr lang="pt-BR" sz="3600" b="1" dirty="0"/>
          </a:p>
        </p:txBody>
      </p:sp>
      <p:sp>
        <p:nvSpPr>
          <p:cNvPr id="3" name="Espaço Reservado para Conteúdo 2"/>
          <p:cNvSpPr>
            <a:spLocks noGrp="1"/>
          </p:cNvSpPr>
          <p:nvPr>
            <p:ph idx="1"/>
          </p:nvPr>
        </p:nvSpPr>
        <p:spPr/>
        <p:txBody>
          <a:bodyPr>
            <a:normAutofit/>
          </a:bodyPr>
          <a:lstStyle/>
          <a:p>
            <a:r>
              <a:rPr lang="pt-BR" sz="2400" dirty="0" smtClean="0"/>
              <a:t>Participação nos fóruns de discussão que envolvem os processos seletivos discentes para implementação de cotas e outras políticas afirmativas</a:t>
            </a:r>
          </a:p>
          <a:p>
            <a:endParaRPr lang="pt-BR" sz="2400" dirty="0" smtClean="0"/>
          </a:p>
          <a:p>
            <a:pPr lvl="0"/>
            <a:r>
              <a:rPr lang="pt-BR" sz="2400" dirty="0" smtClean="0"/>
              <a:t>Elaboração e encaminhamento de solicitação ao COCEPE de regulamentação de situações não previstas no Regimento do Ensino de Graduação da UFPel</a:t>
            </a:r>
          </a:p>
          <a:p>
            <a:endParaRPr lang="pt-BR" sz="2400" dirty="0"/>
          </a:p>
        </p:txBody>
      </p:sp>
    </p:spTree>
  </p:cSld>
  <p:clrMapOvr>
    <a:masterClrMapping/>
  </p:clrMapOvr>
  <p:transition spd="med">
    <p:pull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Coordenação de Registros Acadêmicos</a:t>
            </a:r>
            <a:endParaRPr lang="pt-BR" sz="3600" b="1" dirty="0"/>
          </a:p>
        </p:txBody>
      </p:sp>
      <p:sp>
        <p:nvSpPr>
          <p:cNvPr id="3" name="Espaço Reservado para Conteúdo 2"/>
          <p:cNvSpPr>
            <a:spLocks noGrp="1"/>
          </p:cNvSpPr>
          <p:nvPr>
            <p:ph idx="1"/>
          </p:nvPr>
        </p:nvSpPr>
        <p:spPr/>
        <p:txBody>
          <a:bodyPr>
            <a:normAutofit lnSpcReduction="10000"/>
          </a:bodyPr>
          <a:lstStyle/>
          <a:p>
            <a:pPr lvl="0"/>
            <a:r>
              <a:rPr lang="pt-BR" sz="2400" dirty="0" smtClean="0"/>
              <a:t>Mudanças em rotinas acadêmicas, passando aos colegiados algumas atribuições que antes eram do DRA. Previamente foi realizado um encontro com os coordenadores de curso, para dar ciência das mudanças e, em seguida, agendadas reuniões de treinamento com os secretários, para dar o suporte a essas novas rotinas</a:t>
            </a:r>
            <a:endParaRPr lang="pt-BR" dirty="0" smtClean="0"/>
          </a:p>
          <a:p>
            <a:pPr lvl="0"/>
            <a:endParaRPr lang="pt-BR" dirty="0" smtClean="0"/>
          </a:p>
          <a:p>
            <a:pPr lvl="0"/>
            <a:r>
              <a:rPr lang="pt-BR" sz="2600" dirty="0" smtClean="0"/>
              <a:t>Observação mais rigorosa dos prazos previstos nos calendário acadêmico, restringindo as rotinas aos períodos previstos com o objetivo de organização dos processos</a:t>
            </a:r>
          </a:p>
          <a:p>
            <a:endParaRPr lang="pt-BR" dirty="0"/>
          </a:p>
        </p:txBody>
      </p:sp>
    </p:spTree>
  </p:cSld>
  <p:clrMapOvr>
    <a:masterClrMapping/>
  </p:clrMapOvr>
  <p:transition spd="med">
    <p:pull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Coordenação de Registros Acadêmicos</a:t>
            </a:r>
            <a:endParaRPr lang="pt-BR" sz="3600" b="1" dirty="0"/>
          </a:p>
        </p:txBody>
      </p:sp>
      <p:sp>
        <p:nvSpPr>
          <p:cNvPr id="3" name="Espaço Reservado para Conteúdo 2"/>
          <p:cNvSpPr>
            <a:spLocks noGrp="1"/>
          </p:cNvSpPr>
          <p:nvPr>
            <p:ph idx="1"/>
          </p:nvPr>
        </p:nvSpPr>
        <p:spPr/>
        <p:txBody>
          <a:bodyPr/>
          <a:lstStyle/>
          <a:p>
            <a:r>
              <a:rPr lang="pt-BR" dirty="0" smtClean="0"/>
              <a:t>Diálogo permanente com a equipe do </a:t>
            </a:r>
            <a:r>
              <a:rPr lang="pt-BR" dirty="0" err="1" smtClean="0"/>
              <a:t>CTInfo</a:t>
            </a:r>
            <a:r>
              <a:rPr lang="pt-BR" dirty="0" smtClean="0"/>
              <a:t> propondo melhorias e fazendo ajustes no projeto do sistema acadêmico, a fim de produzir um sistema que atenda plenamente as demandas da CRA- implementação iniciada em 15 de outubro.</a:t>
            </a:r>
            <a:endParaRPr lang="pt-BR" dirty="0"/>
          </a:p>
        </p:txBody>
      </p:sp>
    </p:spTree>
  </p:cSld>
  <p:clrMapOvr>
    <a:masterClrMapping/>
  </p:clrMapOvr>
  <p:transition spd="med">
    <p:pull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Coordenação de Ensino e  Currículo</a:t>
            </a:r>
            <a:endParaRPr lang="pt-BR" sz="3600" b="1" dirty="0"/>
          </a:p>
        </p:txBody>
      </p:sp>
      <p:sp>
        <p:nvSpPr>
          <p:cNvPr id="3" name="Espaço Reservado para Conteúdo 2"/>
          <p:cNvSpPr>
            <a:spLocks noGrp="1"/>
          </p:cNvSpPr>
          <p:nvPr>
            <p:ph idx="1"/>
          </p:nvPr>
        </p:nvSpPr>
        <p:spPr/>
        <p:txBody>
          <a:bodyPr>
            <a:normAutofit fontScale="92500" lnSpcReduction="20000"/>
          </a:bodyPr>
          <a:lstStyle/>
          <a:p>
            <a:r>
              <a:rPr lang="pt-BR" sz="2600" dirty="0" smtClean="0"/>
              <a:t>Organização do setor, com elaboração de plano de metas para cada Núcleo, tendo como norte a compreensão da importância do ensino e da qualificação das práticas</a:t>
            </a:r>
          </a:p>
          <a:p>
            <a:endParaRPr lang="pt-BR" sz="2600" dirty="0" smtClean="0"/>
          </a:p>
          <a:p>
            <a:r>
              <a:rPr lang="pt-BR" sz="2600" dirty="0" smtClean="0"/>
              <a:t>organização de planilhas para obtenção de informações</a:t>
            </a:r>
          </a:p>
          <a:p>
            <a:endParaRPr lang="pt-BR" sz="2600" dirty="0" smtClean="0"/>
          </a:p>
          <a:p>
            <a:r>
              <a:rPr lang="pt-BR" sz="2600" dirty="0" smtClean="0"/>
              <a:t>. Reuniões com coordenadores de curso, gerais e por núcleo, com criação das câmaras, que são instâncias participativas internas aos núcleos, para análise de realidade, demandas e encaminhamentos dos cursos, pautando pelo apoio e esclarecimento das funções</a:t>
            </a:r>
          </a:p>
          <a:p>
            <a:endParaRPr lang="pt-BR" sz="2400" dirty="0"/>
          </a:p>
        </p:txBody>
      </p:sp>
    </p:spTree>
  </p:cSld>
  <p:clrMapOvr>
    <a:masterClrMapping/>
  </p:clrMapOvr>
  <p:transition spd="med">
    <p:pull dir="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Coordenação de Ensino e Currículo</a:t>
            </a:r>
            <a:endParaRPr lang="pt-BR" sz="3600" b="1" dirty="0"/>
          </a:p>
        </p:txBody>
      </p:sp>
      <p:sp>
        <p:nvSpPr>
          <p:cNvPr id="3" name="Espaço Reservado para Conteúdo 2"/>
          <p:cNvSpPr>
            <a:spLocks noGrp="1"/>
          </p:cNvSpPr>
          <p:nvPr>
            <p:ph idx="1"/>
          </p:nvPr>
        </p:nvSpPr>
        <p:spPr/>
        <p:txBody>
          <a:bodyPr>
            <a:normAutofit lnSpcReduction="10000"/>
          </a:bodyPr>
          <a:lstStyle/>
          <a:p>
            <a:r>
              <a:rPr lang="pt-BR" sz="2400" dirty="0" smtClean="0"/>
              <a:t>Intermediação para solução dos cursos lotados na PRG</a:t>
            </a:r>
          </a:p>
          <a:p>
            <a:endParaRPr lang="pt-BR" sz="2400" dirty="0" smtClean="0"/>
          </a:p>
          <a:p>
            <a:r>
              <a:rPr lang="pt-BR" sz="2400" dirty="0" smtClean="0"/>
              <a:t>Análise e encaminhamento de 44 processos em </a:t>
            </a:r>
            <a:r>
              <a:rPr lang="pt-BR" sz="2400" dirty="0" err="1" smtClean="0"/>
              <a:t>PPCs</a:t>
            </a:r>
            <a:r>
              <a:rPr lang="pt-BR" sz="2400" dirty="0" smtClean="0"/>
              <a:t> e 24 processos de reconhecimento</a:t>
            </a:r>
          </a:p>
          <a:p>
            <a:endParaRPr lang="pt-BR" sz="2400" dirty="0" smtClean="0"/>
          </a:p>
          <a:p>
            <a:r>
              <a:rPr lang="pt-BR" sz="2400" dirty="0" smtClean="0"/>
              <a:t>Reuniões com coordenadores de curso, gerais e por núcleo, com criação das câmaras, que são instâncias participativas internas aos núcleos, para análise de realidade, demandas e encaminhamentos dos cursos, pautando pelo apoio e esclarecimento das funções</a:t>
            </a:r>
          </a:p>
          <a:p>
            <a:endParaRPr lang="pt-BR" sz="2400" dirty="0" smtClean="0"/>
          </a:p>
          <a:p>
            <a:endParaRPr lang="pt-BR" sz="2400" dirty="0" smtClean="0"/>
          </a:p>
          <a:p>
            <a:endParaRPr lang="pt-BR" dirty="0"/>
          </a:p>
        </p:txBody>
      </p:sp>
    </p:spTree>
  </p:cSld>
  <p:clrMapOvr>
    <a:masterClrMapping/>
  </p:clrMapOvr>
  <p:transition spd="med">
    <p:pull dir="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Coordenação de Ensino e Currículo</a:t>
            </a:r>
            <a:endParaRPr lang="pt-BR" sz="3600" b="1" dirty="0"/>
          </a:p>
        </p:txBody>
      </p:sp>
      <p:sp>
        <p:nvSpPr>
          <p:cNvPr id="3" name="Espaço Reservado para Conteúdo 2"/>
          <p:cNvSpPr>
            <a:spLocks noGrp="1"/>
          </p:cNvSpPr>
          <p:nvPr>
            <p:ph idx="1"/>
          </p:nvPr>
        </p:nvSpPr>
        <p:spPr/>
        <p:txBody>
          <a:bodyPr>
            <a:normAutofit fontScale="92500" lnSpcReduction="10000"/>
          </a:bodyPr>
          <a:lstStyle/>
          <a:p>
            <a:r>
              <a:rPr lang="pt-BR" sz="2400" dirty="0" smtClean="0"/>
              <a:t>redimensionamento da coordenadoria das licenciaturas, institucionalizada em núcleo das licenciaturas, mas com manutenção das câmaras, porém rediscutindo o papel e o funcionamento, como forma de fortalecimento das ações</a:t>
            </a:r>
          </a:p>
          <a:p>
            <a:endParaRPr lang="pt-BR" sz="2400" dirty="0" smtClean="0"/>
          </a:p>
          <a:p>
            <a:r>
              <a:rPr lang="pt-BR" sz="2400" dirty="0" smtClean="0"/>
              <a:t>criação de ritos e rotinas para encaminhamento dos </a:t>
            </a:r>
            <a:r>
              <a:rPr lang="pt-BR" sz="2400" dirty="0" err="1" smtClean="0"/>
              <a:t>PPCs</a:t>
            </a:r>
            <a:r>
              <a:rPr lang="pt-BR" sz="2400" dirty="0" smtClean="0"/>
              <a:t>, planos de ensino</a:t>
            </a:r>
          </a:p>
          <a:p>
            <a:endParaRPr lang="pt-BR" sz="2400" dirty="0" smtClean="0"/>
          </a:p>
          <a:p>
            <a:r>
              <a:rPr lang="pt-BR" sz="2400" dirty="0" smtClean="0"/>
              <a:t>criação de sistemas (ainda manuais) de informação sobre os cursos, coordenadores, horários, carga horária, localização, fontes de contato, situação do Projeto Pedagógico, NDE, entre outras</a:t>
            </a:r>
            <a:endParaRPr lang="pt-BR" sz="2400" dirty="0"/>
          </a:p>
        </p:txBody>
      </p:sp>
    </p:spTree>
  </p:cSld>
  <p:clrMapOvr>
    <a:masterClrMapping/>
  </p:clrMapOvr>
  <p:transition spd="med">
    <p:pull dir="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Coordenação de Ensino e Currículo</a:t>
            </a:r>
            <a:endParaRPr lang="pt-BR" sz="3600" b="1" dirty="0"/>
          </a:p>
        </p:txBody>
      </p:sp>
      <p:sp>
        <p:nvSpPr>
          <p:cNvPr id="3" name="Espaço Reservado para Conteúdo 2"/>
          <p:cNvSpPr>
            <a:spLocks noGrp="1"/>
          </p:cNvSpPr>
          <p:nvPr>
            <p:ph idx="1"/>
          </p:nvPr>
        </p:nvSpPr>
        <p:spPr/>
        <p:txBody>
          <a:bodyPr>
            <a:normAutofit lnSpcReduction="10000"/>
          </a:bodyPr>
          <a:lstStyle/>
          <a:p>
            <a:r>
              <a:rPr lang="pt-BR" sz="2400" dirty="0" smtClean="0"/>
              <a:t>organização da documentação do setor, com registro de todos os processos</a:t>
            </a:r>
          </a:p>
          <a:p>
            <a:endParaRPr lang="pt-BR" sz="2400" dirty="0" smtClean="0"/>
          </a:p>
          <a:p>
            <a:r>
              <a:rPr lang="pt-BR" sz="2400" dirty="0" smtClean="0"/>
              <a:t>busca de informações entre setores para tramitação dos processos</a:t>
            </a:r>
          </a:p>
          <a:p>
            <a:endParaRPr lang="pt-BR" sz="2400" dirty="0" smtClean="0"/>
          </a:p>
          <a:p>
            <a:r>
              <a:rPr lang="pt-BR" sz="2400" dirty="0" smtClean="0"/>
              <a:t>normatizações (em elaboração) para organização, reformulação, envio e demais encaminhamentos dos projetos pedagógicos e outras normas presentes no Regimento da Graduação, mas não inseridas no cotidiano dos cursos</a:t>
            </a:r>
          </a:p>
          <a:p>
            <a:pPr>
              <a:buNone/>
            </a:pPr>
            <a:endParaRPr lang="pt-BR" sz="2400" dirty="0"/>
          </a:p>
        </p:txBody>
      </p:sp>
    </p:spTree>
  </p:cSld>
  <p:clrMapOvr>
    <a:masterClrMapping/>
  </p:clrMapOvr>
  <p:transition spd="med">
    <p:pull dir="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Coordenação de Ensino e Currículo</a:t>
            </a:r>
            <a:endParaRPr lang="pt-BR" sz="3600" b="1" dirty="0"/>
          </a:p>
        </p:txBody>
      </p:sp>
      <p:sp>
        <p:nvSpPr>
          <p:cNvPr id="3" name="Espaço Reservado para Conteúdo 2"/>
          <p:cNvSpPr>
            <a:spLocks noGrp="1"/>
          </p:cNvSpPr>
          <p:nvPr>
            <p:ph idx="1"/>
          </p:nvPr>
        </p:nvSpPr>
        <p:spPr/>
        <p:txBody>
          <a:bodyPr>
            <a:normAutofit lnSpcReduction="10000"/>
          </a:bodyPr>
          <a:lstStyle/>
          <a:p>
            <a:r>
              <a:rPr lang="pt-BR" sz="2600" dirty="0" smtClean="0"/>
              <a:t>reuniões semanais do setor para estudo, discussão e planejamento</a:t>
            </a:r>
          </a:p>
          <a:p>
            <a:endParaRPr lang="pt-BR" sz="2600" dirty="0" smtClean="0"/>
          </a:p>
          <a:p>
            <a:r>
              <a:rPr lang="pt-BR" sz="2600" dirty="0" smtClean="0"/>
              <a:t>orientação permanente aos coordenadores, não somente quando solicitados</a:t>
            </a:r>
          </a:p>
          <a:p>
            <a:pPr>
              <a:buNone/>
            </a:pPr>
            <a:endParaRPr lang="pt-BR" sz="2600" dirty="0" smtClean="0"/>
          </a:p>
          <a:p>
            <a:r>
              <a:rPr lang="pt-BR" sz="2600" dirty="0" smtClean="0"/>
              <a:t>apoio aos coordenadores na organização didático-pedagógica dos cursos, recuperação de greve, adequação dos tempos, processos avaliativos, ordenamentos legais e propostas de inovação</a:t>
            </a:r>
          </a:p>
          <a:p>
            <a:endParaRPr lang="pt-BR" dirty="0"/>
          </a:p>
        </p:txBody>
      </p:sp>
    </p:spTree>
  </p:cSld>
  <p:clrMapOvr>
    <a:masterClrMapping/>
  </p:clrMapOvr>
  <p:transition spd="med">
    <p:pull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Diretrizes</a:t>
            </a:r>
            <a:endParaRPr lang="pt-BR" b="1" dirty="0"/>
          </a:p>
        </p:txBody>
      </p:sp>
      <p:sp>
        <p:nvSpPr>
          <p:cNvPr id="3" name="Espaço Reservado para Conteúdo 2"/>
          <p:cNvSpPr>
            <a:spLocks noGrp="1"/>
          </p:cNvSpPr>
          <p:nvPr>
            <p:ph idx="1"/>
          </p:nvPr>
        </p:nvSpPr>
        <p:spPr/>
        <p:txBody>
          <a:bodyPr>
            <a:normAutofit lnSpcReduction="10000"/>
          </a:bodyPr>
          <a:lstStyle/>
          <a:p>
            <a:r>
              <a:rPr lang="pt-BR" dirty="0" smtClean="0"/>
              <a:t>Incentivar a produção de conhecimento nos diferentes cursos da instituição a partir da realidade histórica - geográfica, nos níveis sociais, político, econômico e cultural, desde o lugar mais próximo, o município, até o mais amplo, o planeta, criando condições favoráveis à melhoria do funcionamento da vida acadêmica e da qualidade dos cursos oferecidos</a:t>
            </a:r>
            <a:endParaRPr lang="pt-BR" dirty="0"/>
          </a:p>
        </p:txBody>
      </p:sp>
    </p:spTree>
  </p:cSld>
  <p:clrMapOvr>
    <a:masterClrMapping/>
  </p:clrMapOvr>
  <p:transition spd="med">
    <p:pull dir="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Coordenação de Ensino e Currículo</a:t>
            </a:r>
            <a:endParaRPr lang="pt-BR" sz="3600" b="1" dirty="0"/>
          </a:p>
        </p:txBody>
      </p:sp>
      <p:sp>
        <p:nvSpPr>
          <p:cNvPr id="3" name="Espaço Reservado para Conteúdo 2"/>
          <p:cNvSpPr>
            <a:spLocks noGrp="1"/>
          </p:cNvSpPr>
          <p:nvPr>
            <p:ph idx="1"/>
          </p:nvPr>
        </p:nvSpPr>
        <p:spPr/>
        <p:txBody>
          <a:bodyPr/>
          <a:lstStyle/>
          <a:p>
            <a:r>
              <a:rPr lang="pt-BR" sz="2400" dirty="0" smtClean="0"/>
              <a:t>incentivo a elaboração de levantamento de dados nos cursos sobre aproveitamento, evasão e repetência, para criação de propostas via </a:t>
            </a:r>
            <a:r>
              <a:rPr lang="pt-BR" sz="2400" dirty="0" err="1" smtClean="0"/>
              <a:t>NDEs</a:t>
            </a:r>
            <a:r>
              <a:rPr lang="pt-BR" sz="2400" dirty="0" smtClean="0"/>
              <a:t> para apoio, nivelamento e monitoria, acolhimento e respeito a diversidade</a:t>
            </a:r>
          </a:p>
          <a:p>
            <a:endParaRPr lang="pt-BR" sz="2400" dirty="0" smtClean="0"/>
          </a:p>
          <a:p>
            <a:r>
              <a:rPr lang="pt-BR" sz="2400" dirty="0" smtClean="0"/>
              <a:t>criação do setor de estágios na CEC</a:t>
            </a:r>
          </a:p>
          <a:p>
            <a:r>
              <a:rPr lang="pt-BR" sz="2400" dirty="0" smtClean="0"/>
              <a:t>criação da câmara de estágio nos três núcleos (bacharelado, licenciatura e tecnólogos) com vistas a análise do contexto , organização dos processos e busca de estratégias de ampliação</a:t>
            </a:r>
          </a:p>
          <a:p>
            <a:endParaRPr lang="pt-BR" dirty="0"/>
          </a:p>
        </p:txBody>
      </p:sp>
    </p:spTree>
  </p:cSld>
  <p:clrMapOvr>
    <a:masterClrMapping/>
  </p:clrMapOvr>
  <p:transition spd="med">
    <p:pull dir="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Coordenação de Ensino e Currículo</a:t>
            </a:r>
            <a:endParaRPr lang="pt-BR" sz="3600" b="1" dirty="0"/>
          </a:p>
        </p:txBody>
      </p:sp>
      <p:sp>
        <p:nvSpPr>
          <p:cNvPr id="3" name="Espaço Reservado para Conteúdo 2"/>
          <p:cNvSpPr>
            <a:spLocks noGrp="1"/>
          </p:cNvSpPr>
          <p:nvPr>
            <p:ph idx="1"/>
          </p:nvPr>
        </p:nvSpPr>
        <p:spPr/>
        <p:txBody>
          <a:bodyPr>
            <a:normAutofit fontScale="77500" lnSpcReduction="20000"/>
          </a:bodyPr>
          <a:lstStyle/>
          <a:p>
            <a:r>
              <a:rPr lang="pt-BR" dirty="0" smtClean="0"/>
              <a:t> criação da proposta de pedagogia universitária, com três áreas de atuação: coordenadores e </a:t>
            </a:r>
            <a:r>
              <a:rPr lang="pt-BR" dirty="0" err="1" smtClean="0"/>
              <a:t>NDEs</a:t>
            </a:r>
            <a:r>
              <a:rPr lang="pt-BR" dirty="0" smtClean="0"/>
              <a:t>, professores ingressantes e demais professores, pautada pela compreensão do papel do professor de ensino superior</a:t>
            </a:r>
          </a:p>
          <a:p>
            <a:endParaRPr lang="pt-BR" dirty="0" smtClean="0"/>
          </a:p>
          <a:p>
            <a:r>
              <a:rPr lang="pt-BR" b="1" dirty="0" smtClean="0"/>
              <a:t>criação do comitê gestor</a:t>
            </a:r>
          </a:p>
          <a:p>
            <a:r>
              <a:rPr lang="pt-BR" dirty="0" smtClean="0"/>
              <a:t>busca das informações relativas aos cursos, programas, projetos, verbas</a:t>
            </a:r>
          </a:p>
          <a:p>
            <a:r>
              <a:rPr lang="pt-BR" dirty="0" smtClean="0"/>
              <a:t>organização dos processos de acompanhamento</a:t>
            </a:r>
          </a:p>
          <a:p>
            <a:r>
              <a:rPr lang="pt-BR" dirty="0" smtClean="0"/>
              <a:t>encaminhamento das urgências solicitadas pelo MEC </a:t>
            </a:r>
          </a:p>
          <a:p>
            <a:endParaRPr lang="pt-BR" dirty="0"/>
          </a:p>
        </p:txBody>
      </p:sp>
    </p:spTree>
  </p:cSld>
  <p:clrMapOvr>
    <a:masterClrMapping/>
  </p:clrMapOvr>
  <p:transition spd="med">
    <p:pull dir="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20000"/>
          </a:bodyPr>
          <a:lstStyle/>
          <a:p>
            <a:pPr>
              <a:buNone/>
            </a:pPr>
            <a:r>
              <a:rPr lang="pt-BR" sz="3900" dirty="0" smtClean="0"/>
              <a:t>Muito obrigada pela atenção!</a:t>
            </a:r>
          </a:p>
          <a:p>
            <a:endParaRPr lang="pt-BR" dirty="0" smtClean="0"/>
          </a:p>
          <a:p>
            <a:pPr algn="ctr">
              <a:buNone/>
            </a:pPr>
            <a:endParaRPr lang="pt-BR" dirty="0" smtClean="0">
              <a:solidFill>
                <a:schemeClr val="accent2">
                  <a:lumMod val="60000"/>
                  <a:lumOff val="40000"/>
                </a:schemeClr>
              </a:solidFill>
            </a:endParaRPr>
          </a:p>
          <a:p>
            <a:pPr algn="ctr">
              <a:buNone/>
            </a:pPr>
            <a:endParaRPr lang="pt-BR" dirty="0" smtClean="0">
              <a:solidFill>
                <a:schemeClr val="accent2">
                  <a:lumMod val="60000"/>
                  <a:lumOff val="40000"/>
                </a:schemeClr>
              </a:solidFill>
            </a:endParaRPr>
          </a:p>
          <a:p>
            <a:pPr algn="ctr">
              <a:buNone/>
            </a:pPr>
            <a:endParaRPr lang="pt-BR" dirty="0" smtClean="0">
              <a:solidFill>
                <a:schemeClr val="accent2">
                  <a:lumMod val="60000"/>
                  <a:lumOff val="40000"/>
                </a:schemeClr>
              </a:solidFill>
            </a:endParaRPr>
          </a:p>
          <a:p>
            <a:pPr algn="ctr">
              <a:buNone/>
            </a:pPr>
            <a:endParaRPr lang="pt-BR" dirty="0" smtClean="0">
              <a:solidFill>
                <a:schemeClr val="accent2">
                  <a:lumMod val="60000"/>
                  <a:lumOff val="40000"/>
                </a:schemeClr>
              </a:solidFill>
            </a:endParaRPr>
          </a:p>
          <a:p>
            <a:pPr algn="ctr">
              <a:buNone/>
            </a:pPr>
            <a:endParaRPr lang="pt-BR" dirty="0" smtClean="0">
              <a:solidFill>
                <a:schemeClr val="accent2">
                  <a:lumMod val="60000"/>
                  <a:lumOff val="40000"/>
                </a:schemeClr>
              </a:solidFill>
            </a:endParaRPr>
          </a:p>
          <a:p>
            <a:pPr algn="ctr">
              <a:buNone/>
            </a:pPr>
            <a:r>
              <a:rPr lang="pt-BR" dirty="0" smtClean="0">
                <a:solidFill>
                  <a:schemeClr val="accent2">
                    <a:lumMod val="60000"/>
                    <a:lumOff val="40000"/>
                  </a:schemeClr>
                </a:solidFill>
              </a:rPr>
              <a:t>OUTUBRO ROSA</a:t>
            </a:r>
          </a:p>
          <a:p>
            <a:pPr algn="ctr">
              <a:buNone/>
            </a:pPr>
            <a:r>
              <a:rPr lang="pt-BR" dirty="0" smtClean="0">
                <a:solidFill>
                  <a:schemeClr val="accent2">
                    <a:lumMod val="60000"/>
                    <a:lumOff val="40000"/>
                  </a:schemeClr>
                </a:solidFill>
              </a:rPr>
              <a:t>Estamos juntos na luta contra o câncer de mama!</a:t>
            </a:r>
            <a:endParaRPr lang="pt-BR" dirty="0">
              <a:solidFill>
                <a:schemeClr val="accent2">
                  <a:lumMod val="60000"/>
                  <a:lumOff val="40000"/>
                </a:schemeClr>
              </a:solidFill>
            </a:endParaRPr>
          </a:p>
        </p:txBody>
      </p:sp>
    </p:spTree>
  </p:cSld>
  <p:clrMapOvr>
    <a:masterClrMapping/>
  </p:clrMapOvr>
  <p:transition spd="med">
    <p:pull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Diretrizes</a:t>
            </a:r>
            <a:endParaRPr lang="pt-BR" b="1" dirty="0"/>
          </a:p>
        </p:txBody>
      </p:sp>
      <p:sp>
        <p:nvSpPr>
          <p:cNvPr id="3" name="Espaço Reservado para Conteúdo 2"/>
          <p:cNvSpPr>
            <a:spLocks noGrp="1"/>
          </p:cNvSpPr>
          <p:nvPr>
            <p:ph idx="1"/>
          </p:nvPr>
        </p:nvSpPr>
        <p:spPr/>
        <p:txBody>
          <a:bodyPr>
            <a:normAutofit/>
          </a:bodyPr>
          <a:lstStyle/>
          <a:p>
            <a:r>
              <a:rPr lang="pt-BR" sz="2400" dirty="0" smtClean="0"/>
              <a:t>Garantir que o acesso à educação superior observe critérios de equidade com a implementação de políticas efetivas de permanência dos alunos (políticas de ações afirmativas)</a:t>
            </a:r>
          </a:p>
          <a:p>
            <a:endParaRPr lang="pt-BR" sz="2400" dirty="0" smtClean="0"/>
          </a:p>
          <a:p>
            <a:r>
              <a:rPr lang="pt-BR" sz="2400" dirty="0" smtClean="0"/>
              <a:t>Promover o agir acadêmico sempre observando os valores éticos, juntamente com a liberdade acadêmica e a autonomia institucional, entendendo estes aspectos como colunas basilares da educação superior</a:t>
            </a:r>
          </a:p>
          <a:p>
            <a:endParaRPr lang="pt-BR" sz="2400" dirty="0" smtClean="0"/>
          </a:p>
          <a:p>
            <a:endParaRPr lang="pt-BR" sz="2400" dirty="0" smtClean="0"/>
          </a:p>
          <a:p>
            <a:endParaRPr lang="pt-BR" sz="2400" dirty="0"/>
          </a:p>
        </p:txBody>
      </p:sp>
    </p:spTree>
  </p:cSld>
  <p:clrMapOvr>
    <a:masterClrMapping/>
  </p:clrMapOvr>
  <p:transition spd="med">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Diretrizes</a:t>
            </a:r>
            <a:endParaRPr lang="pt-BR" b="1" dirty="0"/>
          </a:p>
        </p:txBody>
      </p:sp>
      <p:sp>
        <p:nvSpPr>
          <p:cNvPr id="3" name="Espaço Reservado para Conteúdo 2"/>
          <p:cNvSpPr>
            <a:spLocks noGrp="1"/>
          </p:cNvSpPr>
          <p:nvPr>
            <p:ph idx="1"/>
          </p:nvPr>
        </p:nvSpPr>
        <p:spPr/>
        <p:txBody>
          <a:bodyPr>
            <a:normAutofit/>
          </a:bodyPr>
          <a:lstStyle/>
          <a:p>
            <a:r>
              <a:rPr lang="pt-BR" sz="2400" dirty="0" smtClean="0"/>
              <a:t>apoiar o desenvolvimento de ferramentas de ensino, métodos e técnicas contemporâneas de pedagogia e atividades que fortaleçam a associação entre ensino, pesquisa e extensão como aquelas de iniciação científica, PET e PIBID</a:t>
            </a:r>
          </a:p>
          <a:p>
            <a:endParaRPr lang="pt-BR" sz="2400" dirty="0" smtClean="0"/>
          </a:p>
          <a:p>
            <a:r>
              <a:rPr lang="pt-BR" sz="2400" dirty="0" smtClean="0"/>
              <a:t>acompanhar novas propostas curriculares no país e no exterior com vistas a buscar referências para as discussões e atualizações dos projetos pedagógicos dos cursos</a:t>
            </a:r>
          </a:p>
          <a:p>
            <a:endParaRPr lang="pt-BR" sz="2400" dirty="0" smtClean="0"/>
          </a:p>
          <a:p>
            <a:endParaRPr lang="pt-BR" sz="2400" dirty="0"/>
          </a:p>
        </p:txBody>
      </p:sp>
    </p:spTree>
  </p:cSld>
  <p:clrMapOvr>
    <a:masterClrMapping/>
  </p:clrMapOvr>
  <p:transition spd="med">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Diretrizes</a:t>
            </a:r>
            <a:endParaRPr lang="pt-BR" b="1" dirty="0"/>
          </a:p>
        </p:txBody>
      </p:sp>
      <p:sp>
        <p:nvSpPr>
          <p:cNvPr id="3" name="Espaço Reservado para Conteúdo 2"/>
          <p:cNvSpPr>
            <a:spLocks noGrp="1"/>
          </p:cNvSpPr>
          <p:nvPr>
            <p:ph idx="1"/>
          </p:nvPr>
        </p:nvSpPr>
        <p:spPr/>
        <p:txBody>
          <a:bodyPr>
            <a:normAutofit/>
          </a:bodyPr>
          <a:lstStyle/>
          <a:p>
            <a:r>
              <a:rPr lang="pt-BR" sz="2400" dirty="0" smtClean="0"/>
              <a:t>discutir e avaliar o papel da UFPel no apoio ao ensino público de Pelotas e região, através de experiências didáticas e programas de educação continuada de docentes</a:t>
            </a:r>
          </a:p>
          <a:p>
            <a:endParaRPr lang="pt-BR" sz="2400" dirty="0" smtClean="0"/>
          </a:p>
          <a:p>
            <a:r>
              <a:rPr lang="pt-BR" sz="2400" dirty="0" smtClean="0"/>
              <a:t>apoiar a participação de alunos e professores dos cursos de licenciatura em atividades nas escolas publicas de ensino, com projetos como PIBID ou outros projetos inovadores</a:t>
            </a:r>
            <a:r>
              <a:rPr lang="pt-BR" dirty="0" smtClean="0"/>
              <a:t/>
            </a:r>
            <a:br>
              <a:rPr lang="pt-BR" dirty="0" smtClean="0"/>
            </a:br>
            <a:endParaRPr lang="pt-BR" dirty="0" smtClean="0"/>
          </a:p>
          <a:p>
            <a:endParaRPr lang="pt-BR" dirty="0"/>
          </a:p>
        </p:txBody>
      </p:sp>
    </p:spTree>
  </p:cSld>
  <p:clrMapOvr>
    <a:masterClrMapping/>
  </p:clrMapOvr>
  <p:transition spd="med">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GABINETE</a:t>
            </a:r>
            <a:endParaRPr lang="pt-BR" sz="3600" b="1" dirty="0"/>
          </a:p>
        </p:txBody>
      </p:sp>
      <p:sp>
        <p:nvSpPr>
          <p:cNvPr id="3" name="Espaço Reservado para Conteúdo 2"/>
          <p:cNvSpPr>
            <a:spLocks noGrp="1"/>
          </p:cNvSpPr>
          <p:nvPr>
            <p:ph idx="1"/>
          </p:nvPr>
        </p:nvSpPr>
        <p:spPr/>
        <p:txBody>
          <a:bodyPr>
            <a:normAutofit fontScale="92500" lnSpcReduction="10000"/>
          </a:bodyPr>
          <a:lstStyle/>
          <a:p>
            <a:r>
              <a:rPr lang="pt-BR" sz="3200" b="1" dirty="0" smtClean="0"/>
              <a:t>Comissões/Grupos de trabalho</a:t>
            </a:r>
          </a:p>
          <a:p>
            <a:endParaRPr lang="pt-BR" sz="3200" b="1" dirty="0" smtClean="0"/>
          </a:p>
          <a:p>
            <a:r>
              <a:rPr lang="pt-BR" sz="3200" dirty="0" smtClean="0"/>
              <a:t>-</a:t>
            </a:r>
            <a:r>
              <a:rPr lang="pt-BR" sz="2600" dirty="0" smtClean="0"/>
              <a:t>Graduação- COCEPE</a:t>
            </a:r>
          </a:p>
          <a:p>
            <a:r>
              <a:rPr lang="pt-BR" sz="2600" dirty="0" smtClean="0"/>
              <a:t>-Alocação de Vagas</a:t>
            </a:r>
          </a:p>
          <a:p>
            <a:r>
              <a:rPr lang="pt-BR" sz="2600" dirty="0" smtClean="0"/>
              <a:t>-Gestão</a:t>
            </a:r>
          </a:p>
          <a:p>
            <a:r>
              <a:rPr lang="pt-BR" sz="2600" dirty="0" smtClean="0"/>
              <a:t>-Pró-reitorias acadêmicas     </a:t>
            </a:r>
          </a:p>
          <a:p>
            <a:r>
              <a:rPr lang="pt-BR" sz="2600" dirty="0" smtClean="0"/>
              <a:t>-SISU/PAVE                                         </a:t>
            </a:r>
          </a:p>
          <a:p>
            <a:r>
              <a:rPr lang="pt-BR" sz="2600" dirty="0" smtClean="0"/>
              <a:t>- Espaços Físicos</a:t>
            </a:r>
          </a:p>
          <a:p>
            <a:r>
              <a:rPr lang="pt-BR" sz="2600" dirty="0" smtClean="0"/>
              <a:t>- Carteiras de Identificação</a:t>
            </a:r>
          </a:p>
          <a:p>
            <a:pPr>
              <a:buFontTx/>
              <a:buChar char="-"/>
            </a:pPr>
            <a:r>
              <a:rPr lang="pt-BR" sz="2600" dirty="0" smtClean="0"/>
              <a:t> CPA</a:t>
            </a:r>
          </a:p>
          <a:p>
            <a:endParaRPr lang="pt-BR" dirty="0"/>
          </a:p>
        </p:txBody>
      </p:sp>
    </p:spTree>
  </p:cSld>
  <p:clrMapOvr>
    <a:masterClrMapping/>
  </p:clrMapOvr>
  <p:transition spd="med">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Gabinete</a:t>
            </a:r>
            <a:endParaRPr lang="pt-BR" sz="3600" b="1" dirty="0"/>
          </a:p>
        </p:txBody>
      </p:sp>
      <p:sp>
        <p:nvSpPr>
          <p:cNvPr id="3" name="Espaço Reservado para Conteúdo 2"/>
          <p:cNvSpPr>
            <a:spLocks noGrp="1"/>
          </p:cNvSpPr>
          <p:nvPr>
            <p:ph idx="1"/>
          </p:nvPr>
        </p:nvSpPr>
        <p:spPr/>
        <p:txBody>
          <a:bodyPr>
            <a:noAutofit/>
          </a:bodyPr>
          <a:lstStyle/>
          <a:p>
            <a:r>
              <a:rPr lang="pt-BR" sz="2400" dirty="0" smtClean="0"/>
              <a:t>Organização e acompanhamento dos setores</a:t>
            </a:r>
          </a:p>
          <a:p>
            <a:endParaRPr lang="pt-BR" sz="2400" dirty="0" smtClean="0"/>
          </a:p>
          <a:p>
            <a:r>
              <a:rPr lang="pt-BR" sz="2400" dirty="0" smtClean="0"/>
              <a:t>Conversa com coordenações de Cursos</a:t>
            </a:r>
          </a:p>
          <a:p>
            <a:endParaRPr lang="pt-BR" sz="2400" dirty="0" smtClean="0"/>
          </a:p>
          <a:p>
            <a:r>
              <a:rPr lang="pt-BR" sz="2400" dirty="0" smtClean="0"/>
              <a:t>Trâmite dos Cursos lotados na PRG</a:t>
            </a:r>
          </a:p>
          <a:p>
            <a:endParaRPr lang="pt-BR" sz="2400" dirty="0" smtClean="0"/>
          </a:p>
          <a:p>
            <a:r>
              <a:rPr lang="pt-BR" sz="2400" dirty="0" err="1" smtClean="0"/>
              <a:t>Calourada</a:t>
            </a:r>
            <a:r>
              <a:rPr lang="pt-BR" sz="2400" dirty="0" smtClean="0"/>
              <a:t>- uma por semestre</a:t>
            </a:r>
          </a:p>
          <a:p>
            <a:endParaRPr lang="pt-BR" sz="2400" dirty="0" smtClean="0"/>
          </a:p>
          <a:p>
            <a:r>
              <a:rPr lang="pt-BR" sz="2400" dirty="0" smtClean="0"/>
              <a:t>Participação em aulas inaugurais e eventos de graduação</a:t>
            </a:r>
          </a:p>
          <a:p>
            <a:endParaRPr lang="pt-BR" sz="2400" dirty="0" smtClean="0"/>
          </a:p>
        </p:txBody>
      </p:sp>
    </p:spTree>
  </p:cSld>
  <p:clrMapOvr>
    <a:masterClrMapping/>
  </p:clrMapOvr>
  <p:transition spd="med">
    <p:pull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t>Gabinete </a:t>
            </a:r>
            <a:endParaRPr lang="pt-BR" sz="3600" b="1" dirty="0"/>
          </a:p>
        </p:txBody>
      </p:sp>
      <p:sp>
        <p:nvSpPr>
          <p:cNvPr id="3" name="Espaço Reservado para Conteúdo 2"/>
          <p:cNvSpPr>
            <a:spLocks noGrp="1"/>
          </p:cNvSpPr>
          <p:nvPr>
            <p:ph idx="1"/>
          </p:nvPr>
        </p:nvSpPr>
        <p:spPr/>
        <p:txBody>
          <a:bodyPr>
            <a:normAutofit/>
          </a:bodyPr>
          <a:lstStyle/>
          <a:p>
            <a:r>
              <a:rPr lang="pt-BR" sz="2400" dirty="0" smtClean="0"/>
              <a:t>Reuniões semanais nos setores- planejamento e avaliações em função das rotinas e do programa</a:t>
            </a:r>
          </a:p>
          <a:p>
            <a:endParaRPr lang="pt-BR" sz="2400" dirty="0" smtClean="0"/>
          </a:p>
          <a:p>
            <a:r>
              <a:rPr lang="pt-BR" sz="2400" dirty="0" smtClean="0"/>
              <a:t>ações na reunião de gestão e das áreas acadêmicas pautando demandas dos setores</a:t>
            </a:r>
          </a:p>
          <a:p>
            <a:endParaRPr lang="pt-BR" sz="2400" dirty="0" smtClean="0"/>
          </a:p>
          <a:p>
            <a:r>
              <a:rPr lang="pt-BR" sz="2400" dirty="0" smtClean="0"/>
              <a:t>Encontros da PRG- para planejamento e avaliação em função do Programa e rotinas. 2 ENCONTROS (um por semestre)</a:t>
            </a:r>
            <a:endParaRPr lang="pt-BR" sz="2400" dirty="0"/>
          </a:p>
        </p:txBody>
      </p:sp>
    </p:spTree>
  </p:cSld>
  <p:clrMapOvr>
    <a:masterClrMapping/>
  </p:clrMapOvr>
  <p:transition spd="med">
    <p:pull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95</TotalTime>
  <Words>1631</Words>
  <Application>Microsoft Office PowerPoint</Application>
  <PresentationFormat>Apresentação na tela (4:3)</PresentationFormat>
  <Paragraphs>181</Paragraphs>
  <Slides>32</Slides>
  <Notes>0</Notes>
  <HiddenSlides>0</HiddenSlides>
  <MMClips>0</MMClips>
  <ScaleCrop>false</ScaleCrop>
  <HeadingPairs>
    <vt:vector size="4" baseType="variant">
      <vt:variant>
        <vt:lpstr>Tema</vt:lpstr>
      </vt:variant>
      <vt:variant>
        <vt:i4>1</vt:i4>
      </vt:variant>
      <vt:variant>
        <vt:lpstr>Títulos de slides</vt:lpstr>
      </vt:variant>
      <vt:variant>
        <vt:i4>32</vt:i4>
      </vt:variant>
    </vt:vector>
  </HeadingPairs>
  <TitlesOfParts>
    <vt:vector size="33" baseType="lpstr">
      <vt:lpstr>Verve</vt:lpstr>
      <vt:lpstr>PRO REITORIA DE GRADUAÇÃO</vt:lpstr>
      <vt:lpstr>Diretrizes </vt:lpstr>
      <vt:lpstr>Diretrizes</vt:lpstr>
      <vt:lpstr>Diretrizes</vt:lpstr>
      <vt:lpstr>Diretrizes</vt:lpstr>
      <vt:lpstr>Diretrizes</vt:lpstr>
      <vt:lpstr>GABINETE</vt:lpstr>
      <vt:lpstr>Gabinete</vt:lpstr>
      <vt:lpstr>Gabinete </vt:lpstr>
      <vt:lpstr>Gabinete</vt:lpstr>
      <vt:lpstr>Gabinete- ações 2013/2</vt:lpstr>
      <vt:lpstr>Gabinete- ações 2013/2</vt:lpstr>
      <vt:lpstr> COORDENAÇÃO DE PROGRAMAS E PROJETOS    </vt:lpstr>
      <vt:lpstr>Coordenação de Programas e  Projetos</vt:lpstr>
      <vt:lpstr>Coordenação de Programas e Projetos</vt:lpstr>
      <vt:lpstr>Coordenação de Programas e Projetos</vt:lpstr>
      <vt:lpstr>Coordenação de Programas e Projetos</vt:lpstr>
      <vt:lpstr>Coordenação de Programas e Projetos</vt:lpstr>
      <vt:lpstr>Coordenação de Programas e Projetos</vt:lpstr>
      <vt:lpstr>Coordenação de Programas e Projetos</vt:lpstr>
      <vt:lpstr>Coordenação de Registros Acadêmicos</vt:lpstr>
      <vt:lpstr>Coordenação de Registros Acadêmicos</vt:lpstr>
      <vt:lpstr>Coordenação de Registros Acadêmicos</vt:lpstr>
      <vt:lpstr>Coordenação de Registros Acadêmicos</vt:lpstr>
      <vt:lpstr>Coordenação de Ensino e  Currículo</vt:lpstr>
      <vt:lpstr>Coordenação de Ensino e Currículo</vt:lpstr>
      <vt:lpstr>Coordenação de Ensino e Currículo</vt:lpstr>
      <vt:lpstr>Coordenação de Ensino e Currículo</vt:lpstr>
      <vt:lpstr>Coordenação de Ensino e Currículo</vt:lpstr>
      <vt:lpstr>Coordenação de Ensino e Currículo</vt:lpstr>
      <vt:lpstr>Coordenação de Ensino e Currículo</vt:lpstr>
      <vt:lpstr>Slide 32</vt:lpstr>
    </vt:vector>
  </TitlesOfParts>
  <Company>casa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 REITORIA DE GRADUAÇÃO</dc:title>
  <dc:creator>Fabiane</dc:creator>
  <cp:lastModifiedBy>Clayton</cp:lastModifiedBy>
  <cp:revision>18</cp:revision>
  <dcterms:created xsi:type="dcterms:W3CDTF">2013-10-16T22:50:14Z</dcterms:created>
  <dcterms:modified xsi:type="dcterms:W3CDTF">2013-10-18T17:52:42Z</dcterms:modified>
</cp:coreProperties>
</file>