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7" r:id="rId3"/>
    <p:sldId id="310" r:id="rId4"/>
    <p:sldId id="280" r:id="rId5"/>
    <p:sldId id="311" r:id="rId6"/>
    <p:sldId id="281" r:id="rId7"/>
    <p:sldId id="284" r:id="rId8"/>
    <p:sldId id="285" r:id="rId9"/>
    <p:sldId id="283" r:id="rId10"/>
    <p:sldId id="286" r:id="rId11"/>
    <p:sldId id="288" r:id="rId12"/>
    <p:sldId id="287" r:id="rId13"/>
    <p:sldId id="293" r:id="rId14"/>
    <p:sldId id="289" r:id="rId15"/>
    <p:sldId id="291" r:id="rId16"/>
    <p:sldId id="301" r:id="rId17"/>
    <p:sldId id="302" r:id="rId18"/>
    <p:sldId id="303" r:id="rId19"/>
    <p:sldId id="304" r:id="rId20"/>
    <p:sldId id="305" r:id="rId21"/>
    <p:sldId id="306" r:id="rId22"/>
    <p:sldId id="309" r:id="rId23"/>
    <p:sldId id="307" r:id="rId24"/>
    <p:sldId id="308" r:id="rId25"/>
  </p:sldIdLst>
  <p:sldSz cx="9144000" cy="6858000" type="screen4x3"/>
  <p:notesSz cx="6669088" cy="9926638"/>
  <p:defaultTex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Estilo Claro 3 - Ênfas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Estilo Médio 2 - Ênfas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1651" autoAdjust="0"/>
    <p:restoredTop sz="58781" autoAdjust="0"/>
  </p:normalViewPr>
  <p:slideViewPr>
    <p:cSldViewPr>
      <p:cViewPr>
        <p:scale>
          <a:sx n="80" d="100"/>
          <a:sy n="80" d="100"/>
        </p:scale>
        <p:origin x="-1248" y="750"/>
      </p:cViewPr>
      <p:guideLst>
        <p:guide orient="horz" pos="2160"/>
        <p:guide pos="2880"/>
      </p:guideLst>
    </p:cSldViewPr>
  </p:slideViewPr>
  <p:notesTextViewPr>
    <p:cViewPr>
      <p:scale>
        <a:sx n="300" d="100"/>
        <a:sy n="3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889250" cy="498475"/>
          </a:xfrm>
          <a:prstGeom prst="rect">
            <a:avLst/>
          </a:prstGeom>
        </p:spPr>
        <p:txBody>
          <a:bodyPr vert="horz" lIns="91440" tIns="45720" rIns="91440" bIns="45720" rtlCol="0"/>
          <a:lstStyle>
            <a:lvl1pPr algn="l">
              <a:defRPr sz="1200"/>
            </a:lvl1pPr>
          </a:lstStyle>
          <a:p>
            <a:pPr>
              <a:defRPr/>
            </a:pPr>
            <a:endParaRPr lang="pt-BR"/>
          </a:p>
        </p:txBody>
      </p:sp>
      <p:sp>
        <p:nvSpPr>
          <p:cNvPr id="3" name="Espaço Reservado para Data 2"/>
          <p:cNvSpPr>
            <a:spLocks noGrp="1"/>
          </p:cNvSpPr>
          <p:nvPr>
            <p:ph type="dt" sz="quarter" idx="1"/>
          </p:nvPr>
        </p:nvSpPr>
        <p:spPr>
          <a:xfrm>
            <a:off x="3778250" y="0"/>
            <a:ext cx="2889250" cy="498475"/>
          </a:xfrm>
          <a:prstGeom prst="rect">
            <a:avLst/>
          </a:prstGeom>
        </p:spPr>
        <p:txBody>
          <a:bodyPr vert="horz" lIns="91440" tIns="45720" rIns="91440" bIns="45720" rtlCol="0"/>
          <a:lstStyle>
            <a:lvl1pPr algn="r">
              <a:defRPr sz="1200"/>
            </a:lvl1pPr>
          </a:lstStyle>
          <a:p>
            <a:pPr>
              <a:defRPr/>
            </a:pPr>
            <a:fld id="{301F60C5-FA98-48A1-9324-2E5A7269FD90}" type="datetimeFigureOut">
              <a:rPr lang="pt-BR"/>
              <a:pPr>
                <a:defRPr/>
              </a:pPr>
              <a:t>23/04/2015</a:t>
            </a:fld>
            <a:endParaRPr lang="pt-BR"/>
          </a:p>
        </p:txBody>
      </p:sp>
      <p:sp>
        <p:nvSpPr>
          <p:cNvPr id="4" name="Espaço Reservado para Rodapé 3"/>
          <p:cNvSpPr>
            <a:spLocks noGrp="1"/>
          </p:cNvSpPr>
          <p:nvPr>
            <p:ph type="ftr" sz="quarter" idx="2"/>
          </p:nvPr>
        </p:nvSpPr>
        <p:spPr>
          <a:xfrm>
            <a:off x="0" y="9428163"/>
            <a:ext cx="2889250" cy="498475"/>
          </a:xfrm>
          <a:prstGeom prst="rect">
            <a:avLst/>
          </a:prstGeom>
        </p:spPr>
        <p:txBody>
          <a:bodyPr vert="horz" lIns="91440" tIns="45720" rIns="91440" bIns="45720" rtlCol="0" anchor="b"/>
          <a:lstStyle>
            <a:lvl1pPr algn="l">
              <a:defRPr sz="1200"/>
            </a:lvl1pPr>
          </a:lstStyle>
          <a:p>
            <a:pPr>
              <a:defRPr/>
            </a:pPr>
            <a:endParaRPr lang="pt-BR"/>
          </a:p>
        </p:txBody>
      </p:sp>
      <p:sp>
        <p:nvSpPr>
          <p:cNvPr id="5" name="Espaço Reservado para Número de Slide 4"/>
          <p:cNvSpPr>
            <a:spLocks noGrp="1"/>
          </p:cNvSpPr>
          <p:nvPr>
            <p:ph type="sldNum" sz="quarter" idx="3"/>
          </p:nvPr>
        </p:nvSpPr>
        <p:spPr>
          <a:xfrm>
            <a:off x="3778250" y="9428163"/>
            <a:ext cx="2889250" cy="498475"/>
          </a:xfrm>
          <a:prstGeom prst="rect">
            <a:avLst/>
          </a:prstGeom>
        </p:spPr>
        <p:txBody>
          <a:bodyPr vert="horz" lIns="91440" tIns="45720" rIns="91440" bIns="45720" rtlCol="0" anchor="b"/>
          <a:lstStyle>
            <a:lvl1pPr algn="r">
              <a:defRPr sz="1200"/>
            </a:lvl1pPr>
          </a:lstStyle>
          <a:p>
            <a:pPr>
              <a:defRPr/>
            </a:pPr>
            <a:fld id="{CC7C228A-0DA4-4955-A152-11D057085508}" type="slidenum">
              <a:rPr lang="pt-BR"/>
              <a:pPr>
                <a:defRPr/>
              </a:pPr>
              <a:t>‹nº›</a:t>
            </a:fld>
            <a:endParaRPr lang="pt-BR"/>
          </a:p>
        </p:txBody>
      </p:sp>
    </p:spTree>
    <p:extLst>
      <p:ext uri="{BB962C8B-B14F-4D97-AF65-F5344CB8AC3E}">
        <p14:creationId xmlns:p14="http://schemas.microsoft.com/office/powerpoint/2010/main" xmlns="" val="1071988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88925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pt-BR"/>
          </a:p>
        </p:txBody>
      </p:sp>
      <p:sp>
        <p:nvSpPr>
          <p:cNvPr id="3" name="Espaço Reservado para Data 2"/>
          <p:cNvSpPr>
            <a:spLocks noGrp="1"/>
          </p:cNvSpPr>
          <p:nvPr>
            <p:ph type="dt" idx="1"/>
          </p:nvPr>
        </p:nvSpPr>
        <p:spPr>
          <a:xfrm>
            <a:off x="3778250" y="0"/>
            <a:ext cx="288925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5600862-C2B2-4EAC-B633-307729AF6BB2}" type="datetimeFigureOut">
              <a:rPr lang="pt-BR"/>
              <a:pPr>
                <a:defRPr/>
              </a:pPr>
              <a:t>23/04/2015</a:t>
            </a:fld>
            <a:endParaRPr lang="pt-BR"/>
          </a:p>
        </p:txBody>
      </p:sp>
      <p:sp>
        <p:nvSpPr>
          <p:cNvPr id="4" name="Espaço Reservado para Imagem de Slide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pt-BR" noProof="0" smtClean="0"/>
          </a:p>
        </p:txBody>
      </p:sp>
      <p:sp>
        <p:nvSpPr>
          <p:cNvPr id="5" name="Espaço Reservado para Anotações 4"/>
          <p:cNvSpPr>
            <a:spLocks noGrp="1"/>
          </p:cNvSpPr>
          <p:nvPr>
            <p:ph type="body" sz="quarter" idx="3"/>
          </p:nvPr>
        </p:nvSpPr>
        <p:spPr>
          <a:xfrm>
            <a:off x="666750" y="4714875"/>
            <a:ext cx="5335588" cy="4467225"/>
          </a:xfrm>
          <a:prstGeom prst="rect">
            <a:avLst/>
          </a:prstGeom>
        </p:spPr>
        <p:txBody>
          <a:bodyPr vert="horz" lIns="91440" tIns="45720" rIns="91440" bIns="45720" rtlCol="0">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pt-BR"/>
          </a:p>
        </p:txBody>
      </p:sp>
      <p:sp>
        <p:nvSpPr>
          <p:cNvPr id="7" name="Espaço Reservado para Número de Slide 6"/>
          <p:cNvSpPr>
            <a:spLocks noGrp="1"/>
          </p:cNvSpPr>
          <p:nvPr>
            <p:ph type="sldNum" sz="quarter" idx="5"/>
          </p:nvPr>
        </p:nvSpPr>
        <p:spPr>
          <a:xfrm>
            <a:off x="3778250" y="9428163"/>
            <a:ext cx="288925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E763938-F0EB-44D5-AEC3-DF1E3B8C3221}" type="slidenum">
              <a:rPr lang="pt-BR" altLang="pt-BR"/>
              <a:pPr>
                <a:defRPr/>
              </a:pPr>
              <a:t>‹nº›</a:t>
            </a:fld>
            <a:endParaRPr lang="pt-BR" altLang="pt-BR"/>
          </a:p>
        </p:txBody>
      </p:sp>
    </p:spTree>
    <p:extLst>
      <p:ext uri="{BB962C8B-B14F-4D97-AF65-F5344CB8AC3E}">
        <p14:creationId xmlns:p14="http://schemas.microsoft.com/office/powerpoint/2010/main" xmlns="" val="198947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planalto.gov.br/ccivil_03/LEIS/L8958.htm"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www.planalto.gov.br/ccivil_03/_Ato2007-2010/2010/Decreto/D7203.htm" TargetMode="External"/><Relationship Id="rId4" Type="http://schemas.openxmlformats.org/officeDocument/2006/relationships/hyperlink" Target="http://www.planalto.gov.br/ccivil_03/_Ato2007-2010/2008/Lei/L11788.htm"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Espaço Reservado para Anotaçõ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dirty="0" smtClean="0"/>
          </a:p>
        </p:txBody>
      </p:sp>
      <p:sp>
        <p:nvSpPr>
          <p:cNvPr id="5124" name="Espaço Reservado para Número de Slid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89A486-B590-4C13-9C81-E4B789054CA9}" type="slidenum">
              <a:rPr lang="pt-BR" altLang="pt-BR" smtClean="0"/>
              <a:pPr>
                <a:spcBef>
                  <a:spcPct val="0"/>
                </a:spcBef>
              </a:pPr>
              <a:t>1</a:t>
            </a:fld>
            <a:endParaRPr lang="pt-BR" altLang="pt-BR" smtClean="0"/>
          </a:p>
        </p:txBody>
      </p:sp>
    </p:spTree>
    <p:extLst>
      <p:ext uri="{BB962C8B-B14F-4D97-AF65-F5344CB8AC3E}">
        <p14:creationId xmlns:p14="http://schemas.microsoft.com/office/powerpoint/2010/main" xmlns="" val="4291867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459" name="Espaço Reservado para Anotaçõ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normAutofit/>
          </a:bodyPr>
          <a:lstStyle/>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pt-BR" altLang="pt-BR" b="1" u="sng" dirty="0" smtClean="0"/>
              <a:t>Quase </a:t>
            </a:r>
            <a:r>
              <a:rPr lang="pt-BR" altLang="pt-BR" b="1" u="sng" dirty="0" smtClean="0"/>
              <a:t>totalidade dos ajustes será convênio</a:t>
            </a:r>
            <a:r>
              <a:rPr lang="pt-BR" altLang="pt-BR" dirty="0" smtClean="0"/>
              <a:t>. Exceção </a:t>
            </a:r>
            <a:r>
              <a:rPr lang="pt-BR" altLang="pt-BR" dirty="0" smtClean="0"/>
              <a:t>a alguns projetos </a:t>
            </a:r>
            <a:r>
              <a:rPr lang="pt-BR" altLang="pt-BR" dirty="0" smtClean="0"/>
              <a:t>de prestação de serviços,</a:t>
            </a:r>
            <a:r>
              <a:rPr lang="pt-BR" altLang="pt-BR" baseline="0" dirty="0" smtClean="0"/>
              <a:t> com o devido ressarcimento da utilização da infraestrutura da IFES</a:t>
            </a:r>
            <a:r>
              <a:rPr lang="pt-BR" altLang="pt-BR" dirty="0" smtClean="0"/>
              <a:t>. A SECEX/RS tem por padrão determinar às IFES que se abstenham de constituir </a:t>
            </a:r>
            <a:r>
              <a:rPr lang="pt-BR" altLang="pt-BR" dirty="0" smtClean="0"/>
              <a:t>contratos.</a:t>
            </a:r>
            <a:endParaRPr lang="pt-BR" altLang="pt-BR" dirty="0" smtClean="0"/>
          </a:p>
          <a:p>
            <a:pPr marL="0" indent="0">
              <a:buFontTx/>
              <a:buNone/>
            </a:pPr>
            <a:endParaRPr lang="pt-BR" altLang="pt-BR" dirty="0" smtClean="0"/>
          </a:p>
          <a:p>
            <a:pPr marL="171450" indent="-171450">
              <a:buFontTx/>
              <a:buChar char="•"/>
            </a:pPr>
            <a:r>
              <a:rPr lang="pt-BR" altLang="pt-BR" b="1" u="sng" dirty="0" smtClean="0"/>
              <a:t>Não aceitar como comprovantes fiscais das PC faturas emitidas pela FAP </a:t>
            </a:r>
            <a:r>
              <a:rPr lang="pt-BR" altLang="pt-BR" dirty="0" smtClean="0"/>
              <a:t>por serviços prestados (genérica, sem discriminar os serviços e as despesas/pagamentos da Fundação</a:t>
            </a:r>
            <a:r>
              <a:rPr lang="pt-BR" altLang="pt-BR" dirty="0" smtClean="0"/>
              <a:t>).</a:t>
            </a:r>
            <a:endParaRPr lang="pt-BR" altLang="pt-BR" dirty="0" smtClean="0"/>
          </a:p>
          <a:p>
            <a:pPr marL="171450" indent="-171450">
              <a:buFontTx/>
              <a:buChar char="•"/>
            </a:pPr>
            <a:endParaRPr lang="pt-BR" altLang="pt-BR" dirty="0" smtClean="0"/>
          </a:p>
          <a:p>
            <a:pPr marL="171450" indent="-171450">
              <a:buFontTx/>
              <a:buChar char="•"/>
            </a:pPr>
            <a:endParaRPr lang="pt-BR" altLang="pt-BR" dirty="0" smtClean="0"/>
          </a:p>
        </p:txBody>
      </p:sp>
      <p:sp>
        <p:nvSpPr>
          <p:cNvPr id="19460" name="Espaço Reservado para Número de Slid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3F0332-EC20-4DF7-B90C-FBEEF43D4761}" type="slidenum">
              <a:rPr lang="pt-BR" altLang="pt-BR" smtClean="0">
                <a:latin typeface="Calibri" panose="020F0502020204030204" pitchFamily="34" charset="0"/>
              </a:rPr>
              <a:pPr/>
              <a:t>10</a:t>
            </a:fld>
            <a:endParaRPr lang="pt-BR" altLang="pt-BR" smtClean="0">
              <a:latin typeface="Calibri" panose="020F0502020204030204" pitchFamily="34" charset="0"/>
            </a:endParaRPr>
          </a:p>
        </p:txBody>
      </p:sp>
    </p:spTree>
    <p:extLst>
      <p:ext uri="{BB962C8B-B14F-4D97-AF65-F5344CB8AC3E}">
        <p14:creationId xmlns:p14="http://schemas.microsoft.com/office/powerpoint/2010/main" xmlns="" val="1919312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Espaço Reservado para Anotaçõ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pt-BR" altLang="pt-BR" dirty="0" smtClean="0"/>
              <a:t>Importante</a:t>
            </a:r>
            <a:r>
              <a:rPr lang="pt-BR" altLang="pt-BR" dirty="0" smtClean="0"/>
              <a:t>: não pode ter objeto genérico, necessidade de plano de trabalho com os </a:t>
            </a:r>
            <a:r>
              <a:rPr lang="pt-BR" altLang="pt-BR" b="1" u="sng" dirty="0" smtClean="0"/>
              <a:t>requisitos mínimos do art. 6º, §1º do Decreto</a:t>
            </a:r>
            <a:r>
              <a:rPr lang="pt-BR" altLang="pt-BR" dirty="0" smtClean="0"/>
              <a:t>, previamente aprovado no órgão </a:t>
            </a:r>
            <a:r>
              <a:rPr lang="pt-BR" altLang="pt-BR" dirty="0" smtClean="0"/>
              <a:t>superior.</a:t>
            </a:r>
            <a:endParaRPr lang="pt-BR" altLang="pt-BR" dirty="0" smtClean="0"/>
          </a:p>
          <a:p>
            <a:pPr marL="0" indent="0">
              <a:buFontTx/>
              <a:buNone/>
            </a:pPr>
            <a:endParaRPr lang="pt-BR" altLang="pt-BR" dirty="0" smtClean="0"/>
          </a:p>
          <a:p>
            <a:pPr marL="171450" indent="-171450">
              <a:buFontTx/>
              <a:buChar char="•"/>
            </a:pPr>
            <a:r>
              <a:rPr lang="pt-BR" altLang="pt-BR" dirty="0" smtClean="0"/>
              <a:t>Atenção com atividades mascaradas de projetos: </a:t>
            </a:r>
            <a:r>
              <a:rPr lang="pt-BR" altLang="pt-BR" b="1" u="sng" dirty="0" smtClean="0"/>
              <a:t>duração indeterminada ou reapresentação reiterada</a:t>
            </a:r>
            <a:r>
              <a:rPr lang="pt-BR" altLang="pt-BR" dirty="0" smtClean="0"/>
              <a:t> (cursos de especialização?). Ex. de projeto genérico com duração indeterminada: gestão do Hospital de </a:t>
            </a:r>
            <a:r>
              <a:rPr lang="pt-BR" altLang="pt-BR" dirty="0" smtClean="0"/>
              <a:t>Pelotas.</a:t>
            </a:r>
            <a:endParaRPr lang="pt-BR" altLang="pt-BR" dirty="0" smtClean="0"/>
          </a:p>
          <a:p>
            <a:pPr marL="171450" indent="-171450">
              <a:buFontTx/>
              <a:buChar char="•"/>
            </a:pPr>
            <a:r>
              <a:rPr lang="pt-BR" altLang="pt-BR" dirty="0" smtClean="0"/>
              <a:t>Projetos devem nascer nas unidades acadêmicas (</a:t>
            </a:r>
            <a:r>
              <a:rPr lang="pt-BR" altLang="pt-BR" dirty="0" err="1" smtClean="0"/>
              <a:t>Ufpel</a:t>
            </a:r>
            <a:r>
              <a:rPr lang="pt-BR" altLang="pt-BR" baseline="0" dirty="0" smtClean="0"/>
              <a:t> deve ser protagonista</a:t>
            </a:r>
            <a:r>
              <a:rPr lang="pt-BR" altLang="pt-BR" baseline="0" dirty="0" smtClean="0"/>
              <a:t>).</a:t>
            </a:r>
            <a:endParaRPr lang="pt-BR" altLang="pt-BR" dirty="0" smtClean="0"/>
          </a:p>
        </p:txBody>
      </p:sp>
      <p:sp>
        <p:nvSpPr>
          <p:cNvPr id="21508" name="Espaço Reservado para Número de Slid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B485F88-F62B-477B-BE8D-D716842FA3AE}" type="slidenum">
              <a:rPr lang="pt-BR" altLang="pt-BR" smtClean="0">
                <a:latin typeface="Calibri" panose="020F0502020204030204" pitchFamily="34" charset="0"/>
              </a:rPr>
              <a:pPr/>
              <a:t>11</a:t>
            </a:fld>
            <a:endParaRPr lang="pt-BR" altLang="pt-BR" smtClean="0">
              <a:latin typeface="Calibri" panose="020F0502020204030204" pitchFamily="34" charset="0"/>
            </a:endParaRPr>
          </a:p>
        </p:txBody>
      </p:sp>
    </p:spTree>
    <p:extLst>
      <p:ext uri="{BB962C8B-B14F-4D97-AF65-F5344CB8AC3E}">
        <p14:creationId xmlns:p14="http://schemas.microsoft.com/office/powerpoint/2010/main" xmlns="" val="1332007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Espaço Reservado para Anotações 2"/>
          <p:cNvSpPr>
            <a:spLocks noGrp="1"/>
          </p:cNvSpPr>
          <p:nvPr>
            <p:ph type="body" idx="1"/>
          </p:nvPr>
        </p:nvSpPr>
        <p:spPr/>
        <p:txBody>
          <a:bodyPr>
            <a:normAutofit fontScale="77500" lnSpcReduction="20000"/>
          </a:bodyPr>
          <a:lstStyle/>
          <a:p>
            <a:pPr marL="171450" indent="-171450">
              <a:buFont typeface="Arial" panose="020B0604020202020204" pitchFamily="34" charset="0"/>
              <a:buChar char="•"/>
              <a:defRPr/>
            </a:pPr>
            <a:r>
              <a:rPr lang="pt-BR" dirty="0" smtClean="0"/>
              <a:t>Deve haver </a:t>
            </a:r>
            <a:r>
              <a:rPr lang="pt-BR" b="1" u="sng" dirty="0" smtClean="0"/>
              <a:t>normatização própria na IFES mas cuidado com a fragmentação </a:t>
            </a:r>
            <a:r>
              <a:rPr lang="pt-BR" dirty="0" smtClean="0"/>
              <a:t>das normas,</a:t>
            </a:r>
            <a:r>
              <a:rPr lang="pt-BR" baseline="0" dirty="0" smtClean="0"/>
              <a:t> IFES tende a criar regras para Extensão, Pesquisa, </a:t>
            </a:r>
            <a:r>
              <a:rPr lang="pt-BR" baseline="0" dirty="0" smtClean="0"/>
              <a:t>Ensino e </a:t>
            </a:r>
            <a:r>
              <a:rPr lang="pt-BR" baseline="0" dirty="0" smtClean="0"/>
              <a:t>DI em </a:t>
            </a:r>
            <a:r>
              <a:rPr lang="pt-BR" baseline="0" dirty="0" smtClean="0"/>
              <a:t>separado.</a:t>
            </a:r>
            <a:endParaRPr lang="pt-BR" baseline="0" dirty="0" smtClean="0"/>
          </a:p>
          <a:p>
            <a:pPr marL="0" indent="0">
              <a:buFont typeface="Arial" panose="020B0604020202020204" pitchFamily="34" charset="0"/>
              <a:buNone/>
              <a:defRPr/>
            </a:pPr>
            <a:endParaRPr lang="pt-BR" dirty="0" smtClean="0"/>
          </a:p>
          <a:p>
            <a:pPr>
              <a:defRPr/>
            </a:pPr>
            <a:r>
              <a:rPr lang="pt-BR" sz="900" i="1" dirty="0" smtClean="0"/>
              <a:t>Art. 6</a:t>
            </a:r>
            <a:r>
              <a:rPr lang="pt-BR" sz="900" i="1" u="sng" baseline="30000" dirty="0" smtClean="0"/>
              <a:t>o</a:t>
            </a:r>
            <a:r>
              <a:rPr lang="pt-BR" sz="900" i="1" dirty="0" smtClean="0"/>
              <a:t>  O relacionamento entre a instituição apoiada e a fundação de apoio, especialmente no que diz respeito aos projetos específicos deve estar disciplinado em norma própria, aprovada pelo órgão colegiado superior da instituição apoiada, observado o disposto na </a:t>
            </a:r>
            <a:r>
              <a:rPr lang="pt-BR" sz="900" i="1" dirty="0" smtClean="0">
                <a:hlinkClick r:id="rId3"/>
              </a:rPr>
              <a:t>Lei nº 8.958, de 1994,</a:t>
            </a:r>
            <a:r>
              <a:rPr lang="pt-BR" sz="900" i="1" dirty="0" smtClean="0"/>
              <a:t> e neste Decreto.</a:t>
            </a:r>
          </a:p>
          <a:p>
            <a:pPr>
              <a:defRPr/>
            </a:pPr>
            <a:r>
              <a:rPr lang="pt-BR" sz="900" i="1" dirty="0" smtClean="0"/>
              <a:t>§ 1</a:t>
            </a:r>
            <a:r>
              <a:rPr lang="pt-BR" sz="900" i="1" u="sng" baseline="30000" dirty="0" smtClean="0"/>
              <a:t>o</a:t>
            </a:r>
            <a:r>
              <a:rPr lang="pt-BR" sz="900" i="1" dirty="0" smtClean="0"/>
              <a:t>  Os projetos desenvolvidos com a participação das fundações de apoio devem ser baseados em plano de trabalho, no qual sejam precisamente definidos:</a:t>
            </a:r>
          </a:p>
          <a:p>
            <a:pPr>
              <a:defRPr/>
            </a:pPr>
            <a:r>
              <a:rPr lang="pt-BR" sz="900" i="1" dirty="0" smtClean="0"/>
              <a:t>I - objeto, projeto básico, prazo de execução limitado no tempo, bem como os resultados esperados, metas e respectivos indicadores;</a:t>
            </a:r>
          </a:p>
          <a:p>
            <a:pPr>
              <a:defRPr/>
            </a:pPr>
            <a:r>
              <a:rPr lang="pt-BR" sz="900" i="1" dirty="0" smtClean="0"/>
              <a:t>II - os recursos da instituição apoiada envolvidos, com os ressarcimentos pertinentes, nos termos do </a:t>
            </a:r>
            <a:r>
              <a:rPr lang="pt-BR" sz="900" i="1" dirty="0" smtClean="0">
                <a:hlinkClick r:id="rId3"/>
              </a:rPr>
              <a:t>art. 6º da Lei nº 8.958, de 1994;</a:t>
            </a:r>
            <a:endParaRPr lang="pt-BR" sz="900" i="1" dirty="0" smtClean="0"/>
          </a:p>
          <a:p>
            <a:pPr>
              <a:defRPr/>
            </a:pPr>
            <a:r>
              <a:rPr lang="pt-BR" sz="900" i="1" dirty="0" smtClean="0"/>
              <a:t>III - os participantes vinculados à instituição apoiada e autorizados a participar do projeto, na forma das normas próprias da referida instituição, identificados por seus registros funcionais, na hipótese de docentes ou servidores técnico-administrativos, observadas as disposições deste artigo, sendo informados os valores das bolsas a serem concedidas; e</a:t>
            </a:r>
          </a:p>
          <a:p>
            <a:pPr>
              <a:defRPr/>
            </a:pPr>
            <a:r>
              <a:rPr lang="pt-BR" sz="900" i="1" dirty="0" smtClean="0"/>
              <a:t>IV - pagamentos previstos a pessoas físicas e jurídicas, por prestação de serviços, devidamente identificados pelos números de CPF ou CNPJ, conforme o caso.</a:t>
            </a:r>
          </a:p>
          <a:p>
            <a:pPr>
              <a:defRPr/>
            </a:pPr>
            <a:r>
              <a:rPr lang="pt-BR" sz="900" i="1" dirty="0" smtClean="0"/>
              <a:t>§ 2</a:t>
            </a:r>
            <a:r>
              <a:rPr lang="pt-BR" sz="900" i="1" u="sng" baseline="30000" dirty="0" smtClean="0"/>
              <a:t>o</a:t>
            </a:r>
            <a:r>
              <a:rPr lang="pt-BR" sz="900" i="1" dirty="0" smtClean="0"/>
              <a:t>  Os projetos devem ser obrigatoriamente aprovados pelos órgãos colegiados acadêmicos competentes da instituição apoiada, segundo as mesmas regras e critérios aplicáveis aos projetos institucionais da instituição.</a:t>
            </a:r>
          </a:p>
          <a:p>
            <a:pPr>
              <a:defRPr/>
            </a:pPr>
            <a:r>
              <a:rPr lang="pt-BR" sz="900" i="1" dirty="0" smtClean="0"/>
              <a:t>§ 3</a:t>
            </a:r>
            <a:r>
              <a:rPr lang="pt-BR" sz="900" i="1" u="sng" baseline="30000" dirty="0" smtClean="0"/>
              <a:t>o</a:t>
            </a:r>
            <a:r>
              <a:rPr lang="pt-BR" sz="900" i="1" dirty="0" smtClean="0"/>
              <a:t>  Os projetos devem ser realizados por no mínimo dois terços de pessoas vinculadas à instituição apoiada, incluindo docentes, servidores técnico-administrativos, estudantes regulares, pesquisadores de pós-doutorado e bolsistas com vínculo formal a programas de pesquisa da instituição apoiada.</a:t>
            </a:r>
          </a:p>
          <a:p>
            <a:pPr>
              <a:defRPr/>
            </a:pPr>
            <a:r>
              <a:rPr lang="pt-BR" sz="900" i="1" dirty="0" smtClean="0"/>
              <a:t>§ 4</a:t>
            </a:r>
            <a:r>
              <a:rPr lang="pt-BR" sz="900" i="1" u="sng" baseline="30000" dirty="0" smtClean="0"/>
              <a:t>o</a:t>
            </a:r>
            <a:r>
              <a:rPr lang="pt-BR" sz="900" i="1" dirty="0" smtClean="0"/>
              <a:t>  Em casos devidamente justificados e aprovados pelo órgão colegiado superior da instituição apoiada poderão ser realizados projetos com a colaboração das fundações de apoio, com participação de pessoas vinculadas à instituição apoiada, em proporção inferior à prevista no § 3</a:t>
            </a:r>
            <a:r>
              <a:rPr lang="pt-BR" sz="900" i="1" u="sng" baseline="30000" dirty="0" smtClean="0"/>
              <a:t>o</a:t>
            </a:r>
            <a:r>
              <a:rPr lang="pt-BR" sz="900" i="1" dirty="0" smtClean="0"/>
              <a:t>, observado o mínimo de um terço.</a:t>
            </a:r>
          </a:p>
          <a:p>
            <a:pPr>
              <a:defRPr/>
            </a:pPr>
            <a:r>
              <a:rPr lang="pt-BR" sz="900" i="1" dirty="0" smtClean="0"/>
              <a:t>§ 5</a:t>
            </a:r>
            <a:r>
              <a:rPr lang="pt-BR" sz="900" i="1" u="sng" baseline="30000" dirty="0" smtClean="0"/>
              <a:t>o</a:t>
            </a:r>
            <a:r>
              <a:rPr lang="pt-BR" sz="900" i="1" dirty="0" smtClean="0"/>
              <a:t>  Em casos devidamente justificados e aprovados pelo órgão colegiado superior da instituição apoiada, poderão ser admitidos projetos com participação de pessoas vinculadas à instituição apoiada em proporção inferior a um terço, desde que não ultrapassem o limite de dez por cento do número total de projetos realizados em colaboração com as fundações de apoio.</a:t>
            </a:r>
          </a:p>
          <a:p>
            <a:pPr>
              <a:defRPr/>
            </a:pPr>
            <a:r>
              <a:rPr lang="pt-BR" sz="900" i="1" dirty="0" smtClean="0"/>
              <a:t>§ 6</a:t>
            </a:r>
            <a:r>
              <a:rPr lang="pt-BR" sz="900" i="1" u="sng" baseline="30000" dirty="0" smtClean="0"/>
              <a:t>o</a:t>
            </a:r>
            <a:r>
              <a:rPr lang="pt-BR" sz="900" i="1" dirty="0" smtClean="0"/>
              <a:t>  Para o cálculo da proporção referida no § 3</a:t>
            </a:r>
            <a:r>
              <a:rPr lang="pt-BR" sz="900" i="1" u="sng" baseline="30000" dirty="0" smtClean="0"/>
              <a:t>o</a:t>
            </a:r>
            <a:r>
              <a:rPr lang="pt-BR" sz="900" i="1" dirty="0" smtClean="0"/>
              <a:t>, não se incluem os participantes externos vinculados a empresa contratada.</a:t>
            </a:r>
          </a:p>
          <a:p>
            <a:pPr>
              <a:defRPr/>
            </a:pPr>
            <a:r>
              <a:rPr lang="pt-BR" sz="900" i="1" dirty="0" smtClean="0"/>
              <a:t>§ 7</a:t>
            </a:r>
            <a:r>
              <a:rPr lang="pt-BR" sz="900" i="1" u="sng" baseline="30000" dirty="0" smtClean="0"/>
              <a:t>o</a:t>
            </a:r>
            <a:r>
              <a:rPr lang="pt-BR" sz="900" i="1" dirty="0" smtClean="0"/>
              <a:t>  Em todos os projetos deve ser incentivada a participação de estudantes.</a:t>
            </a:r>
          </a:p>
          <a:p>
            <a:pPr>
              <a:defRPr/>
            </a:pPr>
            <a:r>
              <a:rPr lang="pt-BR" sz="900" i="1" dirty="0" smtClean="0"/>
              <a:t>§ 8</a:t>
            </a:r>
            <a:r>
              <a:rPr lang="pt-BR" sz="900" i="1" u="sng" baseline="30000" dirty="0" smtClean="0"/>
              <a:t>o</a:t>
            </a:r>
            <a:r>
              <a:rPr lang="pt-BR" sz="900" i="1" dirty="0" smtClean="0"/>
              <a:t>  A participação de estudantes em projetos institucionais de prestação de serviços, quando tal prestação for admitida como modalidade de extensão, nos termos da normatização própria da instituição apoiada, deverá observar a </a:t>
            </a:r>
            <a:r>
              <a:rPr lang="pt-BR" sz="900" i="1" dirty="0" smtClean="0">
                <a:hlinkClick r:id="rId4"/>
              </a:rPr>
              <a:t>Lei n</a:t>
            </a:r>
            <a:r>
              <a:rPr lang="pt-BR" sz="900" i="1" u="sng" baseline="30000" dirty="0" smtClean="0">
                <a:hlinkClick r:id="rId4"/>
              </a:rPr>
              <a:t>o</a:t>
            </a:r>
            <a:r>
              <a:rPr lang="pt-BR" sz="900" i="1" dirty="0" smtClean="0">
                <a:hlinkClick r:id="rId4"/>
              </a:rPr>
              <a:t> 11.788, de 25 de setembro de 2008.</a:t>
            </a:r>
            <a:endParaRPr lang="pt-BR" sz="900" i="1" dirty="0" smtClean="0"/>
          </a:p>
          <a:p>
            <a:pPr>
              <a:defRPr/>
            </a:pPr>
            <a:r>
              <a:rPr lang="pt-BR" sz="900" i="1" dirty="0" smtClean="0"/>
              <a:t>§ 9</a:t>
            </a:r>
            <a:r>
              <a:rPr lang="pt-BR" sz="900" i="1" u="sng" baseline="30000" dirty="0" smtClean="0"/>
              <a:t>o</a:t>
            </a:r>
            <a:r>
              <a:rPr lang="pt-BR" sz="900" i="1" dirty="0" smtClean="0"/>
              <a:t>  A participação de docentes e servidores técnico-administrativos nos projetos de que trata o § 1</a:t>
            </a:r>
            <a:r>
              <a:rPr lang="pt-BR" sz="900" i="1" u="sng" baseline="30000" dirty="0" smtClean="0"/>
              <a:t>o</a:t>
            </a:r>
            <a:r>
              <a:rPr lang="pt-BR" sz="900" i="1" dirty="0" smtClean="0"/>
              <a:t> deste artigo deve atender a legislação prevista para o corpo docente e servidores técnico-administrativos da instituição apoiada, além das disposições específicas, na forma dos §§ 3</a:t>
            </a:r>
            <a:r>
              <a:rPr lang="pt-BR" sz="900" i="1" u="sng" baseline="30000" dirty="0" smtClean="0"/>
              <a:t>o</a:t>
            </a:r>
            <a:r>
              <a:rPr lang="pt-BR" sz="900" i="1" dirty="0" smtClean="0"/>
              <a:t>, 4</a:t>
            </a:r>
            <a:r>
              <a:rPr lang="pt-BR" sz="900" i="1" u="sng" baseline="30000" dirty="0" smtClean="0"/>
              <a:t>o</a:t>
            </a:r>
            <a:r>
              <a:rPr lang="pt-BR" sz="900" i="1" dirty="0" smtClean="0"/>
              <a:t>, 5</a:t>
            </a:r>
            <a:r>
              <a:rPr lang="pt-BR" sz="900" i="1" u="sng" baseline="30000" dirty="0" smtClean="0"/>
              <a:t>o</a:t>
            </a:r>
            <a:r>
              <a:rPr lang="pt-BR" sz="900" i="1" dirty="0" smtClean="0"/>
              <a:t> e 6</a:t>
            </a:r>
            <a:r>
              <a:rPr lang="pt-BR" sz="900" i="1" u="sng" baseline="30000" dirty="0" smtClean="0"/>
              <a:t>o</a:t>
            </a:r>
            <a:r>
              <a:rPr lang="pt-BR" sz="900" i="1" dirty="0" smtClean="0"/>
              <a:t>.</a:t>
            </a:r>
          </a:p>
          <a:p>
            <a:pPr>
              <a:defRPr/>
            </a:pPr>
            <a:r>
              <a:rPr lang="pt-BR" sz="900" i="1" dirty="0" smtClean="0"/>
              <a:t>§ 10.  No caso de projetos desenvolvidos em conjunto por mais de uma instituição, o percentual referido no § 3</a:t>
            </a:r>
            <a:r>
              <a:rPr lang="pt-BR" sz="900" i="1" u="sng" baseline="30000" dirty="0" smtClean="0"/>
              <a:t>o</a:t>
            </a:r>
            <a:r>
              <a:rPr lang="pt-BR" sz="900" i="1" dirty="0" smtClean="0"/>
              <a:t> poderá ser alcançado por meio da soma da participação de pessoas vinculadas às instituições envolvidas.</a:t>
            </a:r>
          </a:p>
          <a:p>
            <a:pPr>
              <a:defRPr/>
            </a:pPr>
            <a:r>
              <a:rPr lang="pt-BR" sz="900" i="1" dirty="0" smtClean="0"/>
              <a:t>§ 11.  No âmbito dos projetos de que trata o § 1</a:t>
            </a:r>
            <a:r>
              <a:rPr lang="pt-BR" sz="900" i="1" u="sng" baseline="30000" dirty="0" smtClean="0"/>
              <a:t>o</a:t>
            </a:r>
            <a:r>
              <a:rPr lang="pt-BR" sz="900" i="1" dirty="0" smtClean="0"/>
              <a:t> deste artigo, a instituição apoiada deve normatizar e fiscalizar a composição das equipes dos projetos, observadas as disposições do</a:t>
            </a:r>
            <a:r>
              <a:rPr lang="pt-BR" sz="900" i="1" dirty="0" smtClean="0">
                <a:hlinkClick r:id="rId5"/>
              </a:rPr>
              <a:t> Decreto n</a:t>
            </a:r>
            <a:r>
              <a:rPr lang="pt-BR" sz="900" i="1" u="sng" baseline="30000" dirty="0" smtClean="0">
                <a:hlinkClick r:id="rId5"/>
              </a:rPr>
              <a:t>o</a:t>
            </a:r>
            <a:r>
              <a:rPr lang="pt-BR" sz="900" i="1" dirty="0" smtClean="0">
                <a:hlinkClick r:id="rId5"/>
              </a:rPr>
              <a:t> 7.203 de 04 de junho de 2010.</a:t>
            </a:r>
            <a:endParaRPr lang="pt-BR" sz="900" i="1" dirty="0" smtClean="0"/>
          </a:p>
          <a:p>
            <a:pPr>
              <a:defRPr/>
            </a:pPr>
            <a:r>
              <a:rPr lang="pt-BR" sz="900" i="1" dirty="0" smtClean="0"/>
              <a:t>§ 12.  É vedada a realização de projetos baseados em prestação de serviço de duração indeterminada, bem como aqueles que, pela não fixação prazo de finalização ou pela reapresentação reiterada, assim se configurem.</a:t>
            </a:r>
          </a:p>
          <a:p>
            <a:pPr>
              <a:defRPr/>
            </a:pPr>
            <a:r>
              <a:rPr lang="pt-BR" sz="900" i="1" dirty="0" smtClean="0"/>
              <a:t>§ 13.  Deve haver incorporação, à conta de recursos próprios da instituição apoiada, de parcela dos ganhos econômicos decorrentes dos projetos de que trata o § 1</a:t>
            </a:r>
            <a:r>
              <a:rPr lang="pt-BR" sz="900" i="1" u="sng" baseline="30000" dirty="0" smtClean="0"/>
              <a:t>o</a:t>
            </a:r>
            <a:r>
              <a:rPr lang="pt-BR" sz="900" i="1" dirty="0" smtClean="0"/>
              <a:t>, observada a legislação orçamentária.</a:t>
            </a:r>
          </a:p>
          <a:p>
            <a:pPr marL="171450" indent="-171450">
              <a:buFont typeface="Arial" panose="020B0604020202020204" pitchFamily="34" charset="0"/>
              <a:buChar char="•"/>
              <a:defRPr/>
            </a:pPr>
            <a:endParaRPr lang="pt-BR" dirty="0" smtClean="0"/>
          </a:p>
          <a:p>
            <a:pPr marL="171450" indent="-171450">
              <a:buFont typeface="Arial" panose="020B0604020202020204" pitchFamily="34" charset="0"/>
              <a:buChar char="•"/>
              <a:defRPr/>
            </a:pPr>
            <a:endParaRPr lang="pt-BR" dirty="0" smtClean="0"/>
          </a:p>
          <a:p>
            <a:pPr marL="171450" indent="-171450">
              <a:buFont typeface="Arial" panose="020B0604020202020204" pitchFamily="34" charset="0"/>
              <a:buChar char="•"/>
              <a:defRPr/>
            </a:pPr>
            <a:endParaRPr lang="pt-BR" dirty="0" smtClean="0"/>
          </a:p>
          <a:p>
            <a:pPr marL="171450" indent="-171450">
              <a:buFont typeface="Arial" panose="020B0604020202020204" pitchFamily="34" charset="0"/>
              <a:buChar char="•"/>
              <a:defRPr/>
            </a:pPr>
            <a:endParaRPr lang="pt-BR" dirty="0"/>
          </a:p>
        </p:txBody>
      </p:sp>
      <p:sp>
        <p:nvSpPr>
          <p:cNvPr id="23556" name="Espaço Reservado para Número de Slid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E7E81E4-C2BA-4805-B3BF-59D930303EAC}" type="slidenum">
              <a:rPr lang="pt-BR" altLang="pt-BR" smtClean="0">
                <a:latin typeface="Calibri" panose="020F0502020204030204" pitchFamily="34" charset="0"/>
              </a:rPr>
              <a:pPr/>
              <a:t>12</a:t>
            </a:fld>
            <a:endParaRPr lang="pt-BR" altLang="pt-BR" smtClean="0">
              <a:latin typeface="Calibri" panose="020F0502020204030204" pitchFamily="34" charset="0"/>
            </a:endParaRPr>
          </a:p>
        </p:txBody>
      </p:sp>
    </p:spTree>
    <p:extLst>
      <p:ext uri="{BB962C8B-B14F-4D97-AF65-F5344CB8AC3E}">
        <p14:creationId xmlns:p14="http://schemas.microsoft.com/office/powerpoint/2010/main" xmlns="" val="480076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Espaço Reservado para Anotações 2"/>
          <p:cNvSpPr>
            <a:spLocks noGrp="1"/>
          </p:cNvSpPr>
          <p:nvPr>
            <p:ph type="body" idx="1"/>
          </p:nvPr>
        </p:nvSpPr>
        <p:spPr/>
        <p:txBody>
          <a:bodyPr>
            <a:normAutofit fontScale="92500" lnSpcReduction="10000"/>
          </a:bodyPr>
          <a:lstStyle/>
          <a:p>
            <a:pPr marL="171450" indent="-171450">
              <a:buFont typeface="Arial" panose="020B0604020202020204" pitchFamily="34" charset="0"/>
              <a:buChar char="•"/>
              <a:defRPr/>
            </a:pPr>
            <a:r>
              <a:rPr lang="pt-BR" dirty="0" smtClean="0"/>
              <a:t>Exemplos de projetos </a:t>
            </a:r>
          </a:p>
          <a:p>
            <a:pPr marL="0" indent="0">
              <a:buFont typeface="Arial" panose="020B0604020202020204" pitchFamily="34" charset="0"/>
              <a:buNone/>
              <a:defRPr/>
            </a:pPr>
            <a:endParaRPr lang="pt-BR" dirty="0" smtClean="0"/>
          </a:p>
          <a:p>
            <a:pPr marL="0" indent="0">
              <a:buFont typeface="+mj-lt"/>
              <a:buNone/>
              <a:defRPr/>
            </a:pPr>
            <a:r>
              <a:rPr lang="pt-BR" b="1" u="sng" dirty="0" smtClean="0"/>
              <a:t>Tipo a</a:t>
            </a:r>
            <a:r>
              <a:rPr lang="pt-BR" dirty="0" smtClean="0"/>
              <a:t>: capacitação de docentes (Ensino – atividades não continuadas), estruturação de um laboratório (DI – deve levar a melhorias mensuráveis descritas no PDI), eventos de extensão gratuitos (Extensão – interação com comunidade, limitado no tempo)</a:t>
            </a:r>
          </a:p>
          <a:p>
            <a:pPr marL="0" indent="0">
              <a:buFont typeface="+mj-lt"/>
              <a:buNone/>
              <a:defRPr/>
            </a:pPr>
            <a:endParaRPr lang="pt-BR" dirty="0" smtClean="0"/>
          </a:p>
          <a:p>
            <a:pPr marL="0" indent="0">
              <a:buFont typeface="+mj-lt"/>
              <a:buNone/>
              <a:defRPr/>
            </a:pPr>
            <a:r>
              <a:rPr lang="pt-BR" b="1" u="sng" dirty="0" smtClean="0"/>
              <a:t>Tipo c</a:t>
            </a:r>
            <a:r>
              <a:rPr lang="pt-BR" dirty="0" smtClean="0"/>
              <a:t>: ensaios laboratoriais, análises de materiais, farmácia, cursos de especialização, cursos de extensão cobrados, cursos de línguas, consultas em hospitais </a:t>
            </a:r>
            <a:r>
              <a:rPr lang="pt-BR" dirty="0" smtClean="0"/>
              <a:t>veterinários.</a:t>
            </a:r>
            <a:endParaRPr lang="pt-BR" dirty="0" smtClean="0"/>
          </a:p>
          <a:p>
            <a:pPr marL="0" indent="0">
              <a:buFont typeface="+mj-lt"/>
              <a:buNone/>
              <a:defRPr/>
            </a:pPr>
            <a:endParaRPr lang="pt-BR" dirty="0" smtClean="0"/>
          </a:p>
          <a:p>
            <a:pPr marL="0" indent="0">
              <a:buFont typeface="+mj-lt"/>
              <a:buNone/>
              <a:defRPr/>
            </a:pPr>
            <a:r>
              <a:rPr lang="pt-BR" b="1" dirty="0" smtClean="0"/>
              <a:t>Tipo d</a:t>
            </a:r>
            <a:r>
              <a:rPr lang="pt-BR" dirty="0" smtClean="0"/>
              <a:t>: projetos da Petrobras; </a:t>
            </a:r>
          </a:p>
          <a:p>
            <a:pPr marL="171450" indent="-171450">
              <a:buFont typeface="Arial" panose="020B0604020202020204" pitchFamily="34" charset="0"/>
              <a:buChar char="•"/>
              <a:defRPr/>
            </a:pPr>
            <a:r>
              <a:rPr lang="pt-BR" dirty="0" smtClean="0"/>
              <a:t>Contraexemplo: projetos “barriga de aluguel</a:t>
            </a:r>
            <a:r>
              <a:rPr lang="pt-BR" dirty="0" smtClean="0"/>
              <a:t>”.</a:t>
            </a:r>
            <a:endParaRPr lang="pt-BR" dirty="0" smtClean="0"/>
          </a:p>
          <a:p>
            <a:pPr marL="0" indent="0">
              <a:buFont typeface="Arial" panose="020B0604020202020204" pitchFamily="34" charset="0"/>
              <a:buNone/>
              <a:defRPr/>
            </a:pPr>
            <a:endParaRPr lang="pt-BR" dirty="0" smtClean="0"/>
          </a:p>
          <a:p>
            <a:pPr marL="171450" indent="-171450">
              <a:buFont typeface="Arial" panose="020B0604020202020204" pitchFamily="34" charset="0"/>
              <a:buChar char="•"/>
              <a:defRPr/>
            </a:pPr>
            <a:r>
              <a:rPr lang="pt-BR" b="1" u="sng" dirty="0" smtClean="0"/>
              <a:t>Legislação de regência: </a:t>
            </a:r>
            <a:r>
              <a:rPr lang="pt-BR" dirty="0" smtClean="0"/>
              <a:t>tipo a – Decreto 6.170/2007 e PI 507/2011; tipo b – idem mais regras dos editais; tipo c – legislação de contratos ou convênios; tipo d – norma recente dos convênios ECTI (Decreto 8.240/2014). Além da própria Lei 8.958/2004 e Decreto 7.423/2010</a:t>
            </a:r>
          </a:p>
          <a:p>
            <a:pPr marL="0" indent="0">
              <a:buFont typeface="Arial" panose="020B0604020202020204" pitchFamily="34" charset="0"/>
              <a:buNone/>
              <a:defRPr/>
            </a:pPr>
            <a:endParaRPr lang="pt-BR" dirty="0" smtClean="0"/>
          </a:p>
          <a:p>
            <a:pPr marL="171450" indent="-171450">
              <a:buFont typeface="Arial" panose="020B0604020202020204" pitchFamily="34" charset="0"/>
              <a:buChar char="•"/>
              <a:defRPr/>
            </a:pPr>
            <a:r>
              <a:rPr lang="pt-BR" dirty="0" smtClean="0"/>
              <a:t>É importante a IFES </a:t>
            </a:r>
            <a:r>
              <a:rPr lang="pt-BR" b="1" u="sng" dirty="0" smtClean="0"/>
              <a:t>regulamentar os tipos de projetos de forma completa</a:t>
            </a:r>
            <a:r>
              <a:rPr lang="pt-BR" dirty="0" smtClean="0"/>
              <a:t>. Bom exemplo: Resolução 35/2013 – CONSUN/UFPB (com ressalvas</a:t>
            </a:r>
            <a:r>
              <a:rPr lang="pt-BR" dirty="0" smtClean="0"/>
              <a:t>).</a:t>
            </a:r>
            <a:endParaRPr lang="pt-BR" dirty="0" smtClean="0"/>
          </a:p>
          <a:p>
            <a:pPr marL="0" indent="0">
              <a:buFont typeface="Arial" panose="020B0604020202020204" pitchFamily="34" charset="0"/>
              <a:buNone/>
              <a:defRPr/>
            </a:pPr>
            <a:endParaRPr lang="pt-BR" dirty="0" smtClean="0"/>
          </a:p>
          <a:p>
            <a:pPr marL="171450" indent="-171450" algn="just">
              <a:buFont typeface="Arial" panose="020B0604020202020204" pitchFamily="34" charset="0"/>
              <a:buChar char="•"/>
              <a:defRPr/>
            </a:pPr>
            <a:r>
              <a:rPr lang="pt-BR" dirty="0" smtClean="0"/>
              <a:t>Cuidado com os </a:t>
            </a:r>
            <a:r>
              <a:rPr lang="pt-BR" b="1" u="sng" dirty="0" smtClean="0"/>
              <a:t>projetos “barriga de aluguel”.</a:t>
            </a:r>
            <a:r>
              <a:rPr lang="pt-BR" b="1" u="sng" baseline="0" dirty="0" smtClean="0"/>
              <a:t> </a:t>
            </a:r>
            <a:r>
              <a:rPr lang="pt-BR" b="0" u="none" baseline="0" dirty="0" smtClean="0"/>
              <a:t>Determinação do TCU (Acórdão 1.255/2010 – 2ª Câmara) determinando ao MCT que orientasse as agências de fomento a não contratar diretamente as FAP, nos casos abrangidos pela Lei 10.973/2004. </a:t>
            </a:r>
            <a:r>
              <a:rPr lang="pt-BR" b="1" u="sng" baseline="0" dirty="0" smtClean="0"/>
              <a:t>A IFES tem que ser protagonista </a:t>
            </a:r>
            <a:r>
              <a:rPr lang="pt-BR" b="0" u="none" baseline="0" dirty="0" smtClean="0"/>
              <a:t>na </a:t>
            </a:r>
            <a:r>
              <a:rPr lang="pt-BR" b="0" u="none" baseline="0" dirty="0" smtClean="0"/>
              <a:t>relação.</a:t>
            </a:r>
            <a:endParaRPr lang="pt-BR" b="1" u="sng" dirty="0" smtClean="0"/>
          </a:p>
          <a:p>
            <a:pPr>
              <a:buFont typeface="Arial" panose="020B0604020202020204" pitchFamily="34" charset="0"/>
              <a:buNone/>
              <a:defRPr/>
            </a:pPr>
            <a:endParaRPr lang="pt-BR" dirty="0" smtClean="0"/>
          </a:p>
          <a:p>
            <a:pPr>
              <a:buFont typeface="+mj-lt"/>
              <a:buNone/>
              <a:defRPr/>
            </a:pPr>
            <a:endParaRPr lang="pt-BR" dirty="0"/>
          </a:p>
        </p:txBody>
      </p:sp>
      <p:sp>
        <p:nvSpPr>
          <p:cNvPr id="25604" name="Espaço Reservado para Número de Slid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D9A4BEA-2C9B-40C9-B38A-E42D490A3CE9}" type="slidenum">
              <a:rPr lang="pt-BR" altLang="pt-BR" smtClean="0">
                <a:latin typeface="Calibri" panose="020F0502020204030204" pitchFamily="34" charset="0"/>
              </a:rPr>
              <a:pPr/>
              <a:t>13</a:t>
            </a:fld>
            <a:endParaRPr lang="pt-BR" altLang="pt-BR" smtClean="0">
              <a:latin typeface="Calibri" panose="020F0502020204030204" pitchFamily="34" charset="0"/>
            </a:endParaRPr>
          </a:p>
        </p:txBody>
      </p:sp>
    </p:spTree>
    <p:extLst>
      <p:ext uri="{BB962C8B-B14F-4D97-AF65-F5344CB8AC3E}">
        <p14:creationId xmlns:p14="http://schemas.microsoft.com/office/powerpoint/2010/main" xmlns="" val="13381910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7651" name="Espaço Reservado para Anotaçõ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pt-BR" altLang="pt-BR" dirty="0" smtClean="0"/>
              <a:t>Antes </a:t>
            </a:r>
            <a:r>
              <a:rPr lang="pt-BR" altLang="pt-BR" dirty="0" smtClean="0"/>
              <a:t>da Lei 12349/2010 </a:t>
            </a:r>
            <a:r>
              <a:rPr lang="pt-BR" altLang="pt-BR" b="1" u="sng" dirty="0" smtClean="0"/>
              <a:t>havia confusão quanto ao conceito</a:t>
            </a:r>
            <a:r>
              <a:rPr lang="pt-BR" altLang="pt-BR" dirty="0" smtClean="0"/>
              <a:t> de desenvolvimento institucional</a:t>
            </a:r>
          </a:p>
          <a:p>
            <a:pPr marL="0" indent="0">
              <a:buFontTx/>
              <a:buNone/>
            </a:pPr>
            <a:endParaRPr lang="pt-BR" altLang="pt-BR" dirty="0" smtClean="0"/>
          </a:p>
          <a:p>
            <a:pPr marL="171450" indent="-171450">
              <a:buFontTx/>
              <a:buChar char="•"/>
            </a:pPr>
            <a:r>
              <a:rPr lang="pt-BR" altLang="pt-BR" b="1" u="sng" dirty="0" smtClean="0"/>
              <a:t>Infraestrutura</a:t>
            </a:r>
            <a:r>
              <a:rPr lang="pt-BR" altLang="pt-BR" dirty="0" smtClean="0"/>
              <a:t>: limitação </a:t>
            </a:r>
            <a:r>
              <a:rPr lang="pt-BR" altLang="pt-BR" dirty="0" smtClean="0"/>
              <a:t>a </a:t>
            </a:r>
            <a:r>
              <a:rPr lang="pt-BR" altLang="pt-BR" dirty="0" smtClean="0"/>
              <a:t>obras laboratoriais e aquisição de materiais e equipamentos relacionados à PCTI (§ 2º do art. 1º da L 8958</a:t>
            </a:r>
            <a:r>
              <a:rPr lang="pt-BR" altLang="pt-BR" dirty="0" smtClean="0"/>
              <a:t>).</a:t>
            </a:r>
            <a:endParaRPr lang="pt-BR" altLang="pt-BR" dirty="0" smtClean="0"/>
          </a:p>
          <a:p>
            <a:pPr marL="171450" indent="-171450">
              <a:buFontTx/>
              <a:buChar char="•"/>
            </a:pPr>
            <a:endParaRPr lang="pt-BR" altLang="pt-BR" dirty="0" smtClean="0"/>
          </a:p>
          <a:p>
            <a:pPr marL="171450" indent="-171450">
              <a:buFontTx/>
              <a:buChar char="•"/>
            </a:pPr>
            <a:endParaRPr lang="pt-BR" altLang="pt-BR" dirty="0" smtClean="0"/>
          </a:p>
        </p:txBody>
      </p:sp>
      <p:sp>
        <p:nvSpPr>
          <p:cNvPr id="27652" name="Espaço Reservado para Número de Slid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E0A91A9-3AC4-4731-B026-379D9AD489E0}" type="slidenum">
              <a:rPr lang="pt-BR" altLang="pt-BR" smtClean="0">
                <a:latin typeface="Calibri" panose="020F0502020204030204" pitchFamily="34" charset="0"/>
              </a:rPr>
              <a:pPr/>
              <a:t>14</a:t>
            </a:fld>
            <a:endParaRPr lang="pt-BR" altLang="pt-BR" smtClean="0">
              <a:latin typeface="Calibri" panose="020F0502020204030204" pitchFamily="34" charset="0"/>
            </a:endParaRPr>
          </a:p>
        </p:txBody>
      </p:sp>
    </p:spTree>
    <p:extLst>
      <p:ext uri="{BB962C8B-B14F-4D97-AF65-F5344CB8AC3E}">
        <p14:creationId xmlns:p14="http://schemas.microsoft.com/office/powerpoint/2010/main" xmlns="" val="2206349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Espaço Reservado para Anotações 2"/>
          <p:cNvSpPr>
            <a:spLocks noGrp="1"/>
          </p:cNvSpPr>
          <p:nvPr>
            <p:ph type="body" idx="1"/>
          </p:nvPr>
        </p:nvSpPr>
        <p:spPr/>
        <p:txBody>
          <a:bodyPr>
            <a:normAutofit fontScale="92500"/>
          </a:bodyPr>
          <a:lstStyle/>
          <a:p>
            <a:pPr>
              <a:defRPr/>
            </a:pPr>
            <a:r>
              <a:rPr lang="pt-BR" dirty="0" smtClean="0"/>
              <a:t>Determinações</a:t>
            </a:r>
            <a:r>
              <a:rPr lang="pt-BR" dirty="0" smtClean="0"/>
              <a:t>:</a:t>
            </a:r>
          </a:p>
          <a:p>
            <a:pPr>
              <a:defRPr/>
            </a:pPr>
            <a:endParaRPr lang="pt-BR" dirty="0" smtClean="0"/>
          </a:p>
          <a:p>
            <a:pPr>
              <a:defRPr/>
            </a:pPr>
            <a:r>
              <a:rPr lang="pt-BR" dirty="0" smtClean="0"/>
              <a:t>9.5. </a:t>
            </a:r>
            <a:r>
              <a:rPr lang="pt-BR" b="1" dirty="0" smtClean="0"/>
              <a:t>determinar</a:t>
            </a:r>
            <a:r>
              <a:rPr lang="pt-BR" dirty="0" smtClean="0"/>
              <a:t> aos Ministérios da Educação e de Ciência e Tecnologia que </a:t>
            </a:r>
            <a:r>
              <a:rPr lang="pt-BR" b="1" u="sng" dirty="0" smtClean="0"/>
              <a:t>observem rigorosamente as condicionantes para manutenção da habilitação das Fundações de Apoio, </a:t>
            </a:r>
            <a:r>
              <a:rPr lang="pt-BR" dirty="0" smtClean="0"/>
              <a:t>e manifestem-se explicitamente sobre o cumprimento por essas entidades das disposições contidas na Lei 8.958/1994;</a:t>
            </a:r>
          </a:p>
          <a:p>
            <a:pPr>
              <a:defRPr/>
            </a:pPr>
            <a:endParaRPr lang="pt-BR" dirty="0" smtClean="0"/>
          </a:p>
          <a:p>
            <a:pPr>
              <a:defRPr/>
            </a:pPr>
            <a:r>
              <a:rPr lang="pt-BR" dirty="0" smtClean="0"/>
              <a:t>9.6. </a:t>
            </a:r>
            <a:r>
              <a:rPr lang="pt-BR" b="1" dirty="0" smtClean="0"/>
              <a:t>determinar</a:t>
            </a:r>
            <a:r>
              <a:rPr lang="pt-BR" dirty="0" smtClean="0"/>
              <a:t> ao Ministério da Educação que:</a:t>
            </a:r>
          </a:p>
          <a:p>
            <a:pPr>
              <a:defRPr/>
            </a:pPr>
            <a:r>
              <a:rPr lang="pt-BR" dirty="0" smtClean="0"/>
              <a:t>9.6.1. exija, para fins de renovação do respectivo certificado de registro e credenciamento, das Fundações de Apoio, nos termos do art. 2º, parágrafo único, da Lei 8.958/1994, </a:t>
            </a:r>
            <a:r>
              <a:rPr lang="pt-BR" b="1" u="sng" dirty="0" smtClean="0"/>
              <a:t>manifestação expressa do Conselho Superior ou o órgão competente da Instituição Federal de Ensino Superior </a:t>
            </a:r>
            <a:r>
              <a:rPr lang="pt-BR" dirty="0" smtClean="0"/>
              <a:t>a ser apoiada quanto ao cumprimento, pelas referidas entidades, das disposições constantes do art. 4º-A da referida Lei;</a:t>
            </a:r>
          </a:p>
          <a:p>
            <a:pPr>
              <a:defRPr/>
            </a:pPr>
            <a:endParaRPr lang="pt-BR" dirty="0" smtClean="0"/>
          </a:p>
          <a:p>
            <a:pPr>
              <a:defRPr/>
            </a:pPr>
            <a:r>
              <a:rPr lang="pt-BR" dirty="0" smtClean="0"/>
              <a:t>9.6.2</a:t>
            </a:r>
            <a:r>
              <a:rPr lang="pt-BR" dirty="0" smtClean="0"/>
              <a:t>. alerte as Instituições Federais de Ensino Superior – IFES da ocorrência das seguintes fragilidades, falhas ou irregularidades verificadas, orientando-as, quando cabível, à adoção de providências de suas competências para a solução dos problemas:</a:t>
            </a:r>
          </a:p>
          <a:p>
            <a:pPr>
              <a:defRPr/>
            </a:pPr>
            <a:r>
              <a:rPr lang="pt-BR" dirty="0" smtClean="0"/>
              <a:t>	9.6.2.1. as informações sobre projetos apoiados ou não vêm sendo publicadas nos sítios oficiais das IFES, na internet, ou não são de fácil acesso ao público em geral (art. 12, § 1º, V, do Decreto 7.423/2010);</a:t>
            </a:r>
          </a:p>
          <a:p>
            <a:pPr>
              <a:defRPr/>
            </a:pPr>
            <a:endParaRPr lang="pt-BR" dirty="0" smtClean="0"/>
          </a:p>
          <a:p>
            <a:pPr>
              <a:defRPr/>
            </a:pPr>
            <a:endParaRPr lang="pt-BR" dirty="0"/>
          </a:p>
        </p:txBody>
      </p:sp>
      <p:sp>
        <p:nvSpPr>
          <p:cNvPr id="29700" name="Espaço Reservado para Número de Slid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68D6D-B9BF-490E-A922-FCC7ACE0769E}" type="slidenum">
              <a:rPr lang="pt-BR" altLang="pt-BR" smtClean="0">
                <a:latin typeface="Calibri" panose="020F0502020204030204" pitchFamily="34" charset="0"/>
              </a:rPr>
              <a:pPr/>
              <a:t>15</a:t>
            </a:fld>
            <a:endParaRPr lang="pt-BR" altLang="pt-BR" smtClean="0">
              <a:latin typeface="Calibri" panose="020F0502020204030204" pitchFamily="34" charset="0"/>
            </a:endParaRPr>
          </a:p>
        </p:txBody>
      </p:sp>
    </p:spTree>
    <p:extLst>
      <p:ext uri="{BB962C8B-B14F-4D97-AF65-F5344CB8AC3E}">
        <p14:creationId xmlns:p14="http://schemas.microsoft.com/office/powerpoint/2010/main" xmlns="" val="2580567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1747" name="Espaço Reservado para Anotaçõ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dirty="0" smtClean="0"/>
          </a:p>
        </p:txBody>
      </p:sp>
      <p:sp>
        <p:nvSpPr>
          <p:cNvPr id="31748" name="Espaço Reservado para Número de Slid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6BC51E-4C77-47A0-87E3-AD09F04616BA}" type="slidenum">
              <a:rPr lang="pt-BR" altLang="pt-BR" smtClean="0">
                <a:latin typeface="Calibri" panose="020F0502020204030204" pitchFamily="34" charset="0"/>
              </a:rPr>
              <a:pPr/>
              <a:t>16</a:t>
            </a:fld>
            <a:endParaRPr lang="pt-BR" altLang="pt-BR" smtClean="0">
              <a:latin typeface="Calibri" panose="020F0502020204030204" pitchFamily="34" charset="0"/>
            </a:endParaRPr>
          </a:p>
        </p:txBody>
      </p:sp>
    </p:spTree>
    <p:extLst>
      <p:ext uri="{BB962C8B-B14F-4D97-AF65-F5344CB8AC3E}">
        <p14:creationId xmlns:p14="http://schemas.microsoft.com/office/powerpoint/2010/main" xmlns="" val="4010460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3795" name="Espaço Reservado para Anotaçõ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pt-BR" altLang="pt-BR" dirty="0" smtClean="0"/>
              <a:t>atividades </a:t>
            </a:r>
            <a:r>
              <a:rPr lang="pt-BR" altLang="pt-BR" dirty="0" smtClean="0"/>
              <a:t>vedadas pelo art. 1º, § 3º, I, da Lei </a:t>
            </a:r>
            <a:r>
              <a:rPr lang="pt-BR" altLang="pt-BR" dirty="0" smtClean="0"/>
              <a:t>8.958/1994;</a:t>
            </a:r>
            <a:endParaRPr lang="pt-BR" altLang="pt-BR" dirty="0" smtClean="0"/>
          </a:p>
          <a:p>
            <a:pPr marL="0" indent="0">
              <a:buFontTx/>
              <a:buNone/>
            </a:pPr>
            <a:r>
              <a:rPr lang="pt-BR" altLang="pt-BR" dirty="0" smtClean="0"/>
              <a:t> </a:t>
            </a:r>
          </a:p>
          <a:p>
            <a:pPr marL="171450" indent="-171450">
              <a:buFontTx/>
              <a:buChar char="•"/>
            </a:pPr>
            <a:r>
              <a:rPr lang="pt-BR" altLang="pt-BR" b="1" dirty="0" smtClean="0"/>
              <a:t>II.3.2.3	</a:t>
            </a:r>
            <a:r>
              <a:rPr lang="pt-BR" altLang="pt-BR" b="1" dirty="0" err="1" smtClean="0"/>
              <a:t>Ifes</a:t>
            </a:r>
            <a:r>
              <a:rPr lang="pt-BR" altLang="pt-BR" b="1" dirty="0" smtClean="0"/>
              <a:t> que não realizam a classificação dos projetos por modalidades</a:t>
            </a:r>
          </a:p>
          <a:p>
            <a:pPr marL="171450" indent="-171450">
              <a:buFontTx/>
              <a:buChar char="•"/>
            </a:pPr>
            <a:endParaRPr lang="pt-BR" altLang="pt-BR" dirty="0" smtClean="0"/>
          </a:p>
          <a:p>
            <a:pPr marL="171450" indent="-171450">
              <a:buFontTx/>
              <a:buChar char="•"/>
            </a:pPr>
            <a:r>
              <a:rPr lang="pt-BR" altLang="pt-BR" b="1" dirty="0" smtClean="0"/>
              <a:t>II.3.2.4	</a:t>
            </a:r>
            <a:r>
              <a:rPr lang="pt-BR" altLang="pt-BR" b="1" dirty="0" err="1" smtClean="0"/>
              <a:t>Ifes</a:t>
            </a:r>
            <a:r>
              <a:rPr lang="pt-BR" altLang="pt-BR" b="1" dirty="0" smtClean="0"/>
              <a:t> que realizaram enquadramento de projetos de outras modalidades como de desenvolvimento </a:t>
            </a:r>
            <a:r>
              <a:rPr lang="pt-BR" altLang="pt-BR" b="1" dirty="0" smtClean="0"/>
              <a:t>institucional;</a:t>
            </a:r>
            <a:endParaRPr lang="pt-BR" altLang="pt-BR" b="1" dirty="0" smtClean="0"/>
          </a:p>
          <a:p>
            <a:pPr marL="0" indent="0">
              <a:buFontTx/>
              <a:buNone/>
            </a:pPr>
            <a:endParaRPr lang="pt-BR" altLang="pt-BR" b="1" dirty="0" smtClean="0"/>
          </a:p>
          <a:p>
            <a:pPr marL="171450" indent="-171450">
              <a:buFontTx/>
              <a:buChar char="•"/>
            </a:pPr>
            <a:r>
              <a:rPr lang="pt-BR" altLang="pt-BR" dirty="0" smtClean="0"/>
              <a:t>Realização de atividades de manutenção predial ou </a:t>
            </a:r>
            <a:r>
              <a:rPr lang="pt-BR" altLang="pt-BR" dirty="0" err="1" smtClean="0"/>
              <a:t>infraestrutural</a:t>
            </a:r>
            <a:r>
              <a:rPr lang="pt-BR" altLang="pt-BR" dirty="0" smtClean="0"/>
              <a:t>, conservação, limpeza, vigilância, reparos, </a:t>
            </a:r>
            <a:r>
              <a:rPr lang="pt-BR" altLang="pt-BR" dirty="0" err="1" smtClean="0"/>
              <a:t>copeiragem</a:t>
            </a:r>
            <a:r>
              <a:rPr lang="pt-BR" altLang="pt-BR" dirty="0" smtClean="0"/>
              <a:t>, recepção, secretariado etc.). - vedadas pelo art. 1º, § 3º, I, da Lei 8.958/1994 </a:t>
            </a:r>
          </a:p>
          <a:p>
            <a:pPr marL="171450" indent="-171450">
              <a:buFontTx/>
              <a:buChar char="•"/>
            </a:pPr>
            <a:endParaRPr lang="pt-BR" altLang="pt-BR" dirty="0" smtClean="0"/>
          </a:p>
          <a:p>
            <a:pPr marL="171450" indent="-171450">
              <a:buFontTx/>
              <a:buChar char="•"/>
            </a:pPr>
            <a:endParaRPr lang="pt-BR" altLang="pt-BR" dirty="0" smtClean="0"/>
          </a:p>
        </p:txBody>
      </p:sp>
      <p:sp>
        <p:nvSpPr>
          <p:cNvPr id="33796" name="Espaço Reservado para Número de Slid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4068EF-51C8-45BC-B63D-78AA52432F44}" type="slidenum">
              <a:rPr lang="pt-BR" altLang="pt-BR" smtClean="0">
                <a:latin typeface="Calibri" panose="020F0502020204030204" pitchFamily="34" charset="0"/>
              </a:rPr>
              <a:pPr/>
              <a:t>17</a:t>
            </a:fld>
            <a:endParaRPr lang="pt-BR" altLang="pt-BR" smtClean="0">
              <a:latin typeface="Calibri" panose="020F0502020204030204" pitchFamily="34" charset="0"/>
            </a:endParaRPr>
          </a:p>
        </p:txBody>
      </p:sp>
    </p:spTree>
    <p:extLst>
      <p:ext uri="{BB962C8B-B14F-4D97-AF65-F5344CB8AC3E}">
        <p14:creationId xmlns:p14="http://schemas.microsoft.com/office/powerpoint/2010/main" xmlns="" val="21483198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5843" name="Espaço Reservado para Anotaçõ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pt-BR" altLang="pt-BR" b="1" u="sng" dirty="0" smtClean="0"/>
              <a:t>Não </a:t>
            </a:r>
            <a:r>
              <a:rPr lang="pt-BR" altLang="pt-BR" b="1" u="sng" dirty="0" smtClean="0"/>
              <a:t>designação de fiscais</a:t>
            </a:r>
          </a:p>
          <a:p>
            <a:pPr marL="0" indent="0">
              <a:buFontTx/>
              <a:buNone/>
            </a:pPr>
            <a:endParaRPr lang="pt-BR" altLang="pt-BR" dirty="0" smtClean="0"/>
          </a:p>
          <a:p>
            <a:pPr marL="171450" indent="-171450">
              <a:buFontTx/>
              <a:buChar char="•"/>
            </a:pPr>
            <a:r>
              <a:rPr lang="pt-BR" altLang="pt-BR" dirty="0" smtClean="0"/>
              <a:t>Não apreciação das licitações, dificultando </a:t>
            </a:r>
            <a:r>
              <a:rPr lang="pt-BR" altLang="pt-BR" b="1" u="sng" dirty="0" smtClean="0"/>
              <a:t>verificação da subcontratação </a:t>
            </a:r>
            <a:r>
              <a:rPr lang="pt-BR" altLang="pt-BR" b="0" u="none" dirty="0" smtClean="0"/>
              <a:t>do</a:t>
            </a:r>
            <a:r>
              <a:rPr lang="pt-BR" altLang="pt-BR" b="0" u="none" baseline="0" dirty="0" smtClean="0"/>
              <a:t> </a:t>
            </a:r>
            <a:r>
              <a:rPr lang="pt-BR" altLang="pt-BR" dirty="0" smtClean="0"/>
              <a:t>objeto</a:t>
            </a:r>
            <a:r>
              <a:rPr lang="pt-BR" altLang="pt-BR" dirty="0" smtClean="0"/>
              <a:t>;</a:t>
            </a:r>
          </a:p>
          <a:p>
            <a:pPr marL="171450" indent="-171450">
              <a:buFontTx/>
              <a:buChar char="•"/>
            </a:pPr>
            <a:endParaRPr lang="pt-BR" altLang="pt-BR" dirty="0" smtClean="0"/>
          </a:p>
          <a:p>
            <a:pPr marL="171450" indent="-171450">
              <a:buFontTx/>
              <a:buChar char="•"/>
            </a:pPr>
            <a:r>
              <a:rPr lang="pt-BR" altLang="pt-BR" b="1" u="sng" dirty="0" smtClean="0"/>
              <a:t>Pagamentos antecipados </a:t>
            </a:r>
            <a:r>
              <a:rPr lang="pt-BR" altLang="pt-BR" b="0" u="none" dirty="0" smtClean="0"/>
              <a:t>nos</a:t>
            </a:r>
            <a:r>
              <a:rPr lang="pt-BR" altLang="pt-BR" b="0" u="none" baseline="0" dirty="0" smtClean="0"/>
              <a:t> contratos IFES X </a:t>
            </a:r>
            <a:r>
              <a:rPr lang="pt-BR" altLang="pt-BR" b="0" u="none" baseline="0" dirty="0" err="1" smtClean="0"/>
              <a:t>FAPs</a:t>
            </a:r>
            <a:r>
              <a:rPr lang="pt-BR" altLang="pt-BR" b="0" u="none" baseline="0" dirty="0" smtClean="0"/>
              <a:t>;</a:t>
            </a:r>
            <a:endParaRPr lang="pt-BR" altLang="pt-BR" dirty="0" smtClean="0"/>
          </a:p>
          <a:p>
            <a:pPr marL="0" indent="0">
              <a:buFontTx/>
              <a:buNone/>
            </a:pPr>
            <a:endParaRPr lang="pt-BR" altLang="pt-BR" dirty="0" smtClean="0"/>
          </a:p>
          <a:p>
            <a:pPr marL="171450" indent="-171450">
              <a:buFontTx/>
              <a:buChar char="•"/>
            </a:pPr>
            <a:r>
              <a:rPr lang="pt-BR" altLang="pt-BR" dirty="0" smtClean="0"/>
              <a:t>Importante: </a:t>
            </a:r>
            <a:r>
              <a:rPr lang="pt-BR" altLang="pt-BR" b="1" u="sng" dirty="0" smtClean="0"/>
              <a:t>identificação dos projetos</a:t>
            </a:r>
            <a:r>
              <a:rPr lang="pt-BR" altLang="pt-BR" dirty="0" smtClean="0"/>
              <a:t> nos comprovantes </a:t>
            </a:r>
            <a:r>
              <a:rPr lang="pt-BR" altLang="pt-BR" dirty="0" smtClean="0"/>
              <a:t>fiscais.</a:t>
            </a:r>
            <a:endParaRPr lang="pt-BR" altLang="pt-BR" dirty="0" smtClean="0"/>
          </a:p>
        </p:txBody>
      </p:sp>
      <p:sp>
        <p:nvSpPr>
          <p:cNvPr id="35844" name="Espaço Reservado para Número de Slid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7451D2-F0AA-4F3D-BD98-942AD9AF7E6A}" type="slidenum">
              <a:rPr lang="pt-BR" altLang="pt-BR" smtClean="0">
                <a:latin typeface="Calibri" panose="020F0502020204030204" pitchFamily="34" charset="0"/>
              </a:rPr>
              <a:pPr/>
              <a:t>18</a:t>
            </a:fld>
            <a:endParaRPr lang="pt-BR" altLang="pt-BR" smtClean="0">
              <a:latin typeface="Calibri" panose="020F0502020204030204" pitchFamily="34" charset="0"/>
            </a:endParaRPr>
          </a:p>
        </p:txBody>
      </p:sp>
    </p:spTree>
    <p:extLst>
      <p:ext uri="{BB962C8B-B14F-4D97-AF65-F5344CB8AC3E}">
        <p14:creationId xmlns:p14="http://schemas.microsoft.com/office/powerpoint/2010/main" xmlns="" val="26149269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Espaço Reservado para Anotaçõ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normAutofit lnSpcReduction="10000"/>
          </a:bodyPr>
          <a:lstStyle/>
          <a:p>
            <a:pPr marL="171450" indent="-171450">
              <a:buFontTx/>
              <a:buChar char="•"/>
            </a:pPr>
            <a:r>
              <a:rPr lang="pt-BR" altLang="pt-BR" b="1" dirty="0" smtClean="0"/>
              <a:t>II.5.2.2</a:t>
            </a:r>
            <a:r>
              <a:rPr lang="pt-BR" altLang="pt-BR" b="1" dirty="0" smtClean="0"/>
              <a:t>	Critérios de seleção de pessoal para projetos apoiados</a:t>
            </a:r>
          </a:p>
          <a:p>
            <a:pPr marL="171450" marR="0" lvl="1" indent="-171450" algn="l" defTabSz="914400" rtl="0" eaLnBrk="0" fontAlgn="base" latinLnBrk="0" hangingPunct="0">
              <a:lnSpc>
                <a:spcPct val="100000"/>
              </a:lnSpc>
              <a:spcBef>
                <a:spcPct val="30000"/>
              </a:spcBef>
              <a:spcAft>
                <a:spcPct val="0"/>
              </a:spcAft>
              <a:buClrTx/>
              <a:buSzTx/>
              <a:buFontTx/>
              <a:buChar char="•"/>
              <a:tabLst/>
              <a:defRPr/>
            </a:pPr>
            <a:r>
              <a:rPr lang="pt-BR" altLang="pt-BR" dirty="0" smtClean="0"/>
              <a:t>Vedação ao nepotismo, </a:t>
            </a:r>
            <a:r>
              <a:rPr lang="pt-BR" altLang="pt-BR" dirty="0" smtClean="0"/>
              <a:t>necessidade de processo seletivo;</a:t>
            </a:r>
            <a:endParaRPr lang="pt-BR" altLang="pt-BR" dirty="0" smtClean="0"/>
          </a:p>
          <a:p>
            <a:pPr marL="457200" lvl="1" indent="0">
              <a:buFontTx/>
              <a:buNone/>
            </a:pPr>
            <a:endParaRPr lang="pt-BR" altLang="pt-BR" dirty="0" smtClean="0"/>
          </a:p>
          <a:p>
            <a:pPr marL="0" lvl="1" indent="-171450">
              <a:buFontTx/>
              <a:buChar char="•"/>
            </a:pPr>
            <a:r>
              <a:rPr lang="pt-BR" altLang="pt-BR" b="1" dirty="0" smtClean="0"/>
              <a:t>II.5.2.3	Normatização da atuação dos coordenadores de projetos</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pt-BR" altLang="pt-BR" dirty="0" smtClean="0"/>
              <a:t>Carga horária, participação esporádica, nº de </a:t>
            </a:r>
            <a:r>
              <a:rPr lang="pt-BR" altLang="pt-BR" dirty="0" smtClean="0"/>
              <a:t>projetos;</a:t>
            </a:r>
            <a:endParaRPr lang="pt-BR" altLang="pt-BR" dirty="0" smtClean="0"/>
          </a:p>
          <a:p>
            <a:pPr marL="457200" lvl="1" indent="0">
              <a:buFontTx/>
              <a:buNone/>
            </a:pPr>
            <a:endParaRPr lang="pt-BR" altLang="pt-BR" dirty="0" smtClean="0"/>
          </a:p>
          <a:p>
            <a:pPr marL="0" lvl="1" indent="-171450">
              <a:buFontTx/>
              <a:buChar char="•"/>
            </a:pPr>
            <a:r>
              <a:rPr lang="pt-BR" altLang="pt-BR" b="1" dirty="0" smtClean="0"/>
              <a:t>II.5.2.4	Fiscalização da atuação dos coordenadores de projetos</a:t>
            </a:r>
            <a:endParaRPr lang="pt-BR" altLang="pt-BR" dirty="0" smtClean="0"/>
          </a:p>
          <a:p>
            <a:pPr marL="628650" lvl="1" indent="-171450">
              <a:buFontTx/>
              <a:buChar char="•"/>
            </a:pPr>
            <a:r>
              <a:rPr lang="pt-BR" altLang="pt-BR" dirty="0" smtClean="0"/>
              <a:t>Ausência </a:t>
            </a:r>
            <a:r>
              <a:rPr lang="pt-BR" altLang="pt-BR" dirty="0" smtClean="0"/>
              <a:t>de registros </a:t>
            </a:r>
            <a:r>
              <a:rPr lang="pt-BR" altLang="pt-BR" dirty="0" smtClean="0"/>
              <a:t>de </a:t>
            </a:r>
            <a:r>
              <a:rPr lang="pt-BR" altLang="pt-BR" dirty="0" smtClean="0"/>
              <a:t>controle;</a:t>
            </a:r>
            <a:endParaRPr lang="pt-BR" altLang="pt-BR" dirty="0" smtClean="0"/>
          </a:p>
          <a:p>
            <a:pPr marL="457200" lvl="1" indent="0">
              <a:buFontTx/>
              <a:buNone/>
            </a:pPr>
            <a:endParaRPr lang="pt-BR" altLang="pt-BR" dirty="0" smtClean="0"/>
          </a:p>
          <a:p>
            <a:pPr marL="0" lvl="1" indent="-171450">
              <a:buFontTx/>
              <a:buChar char="•"/>
            </a:pPr>
            <a:r>
              <a:rPr lang="pt-BR" altLang="pt-BR" b="1" dirty="0" smtClean="0"/>
              <a:t>II.5.2.5	Formas de pagamento de pessoal</a:t>
            </a:r>
            <a:endParaRPr lang="pt-BR" altLang="pt-BR" dirty="0" smtClean="0"/>
          </a:p>
          <a:p>
            <a:pPr marL="1085850" lvl="2" indent="-171450">
              <a:buFontTx/>
              <a:buChar char="•"/>
            </a:pPr>
            <a:r>
              <a:rPr lang="pt-BR" altLang="pt-BR" dirty="0" smtClean="0"/>
              <a:t>Gratificação por Encargo de Curso ou Concurso (GECC);</a:t>
            </a:r>
          </a:p>
          <a:p>
            <a:pPr marL="1085850" lvl="2" indent="-171450">
              <a:buFontTx/>
              <a:buChar char="•"/>
            </a:pPr>
            <a:r>
              <a:rPr lang="pt-BR" altLang="pt-BR" dirty="0" smtClean="0"/>
              <a:t>Bolsas: </a:t>
            </a:r>
            <a:r>
              <a:rPr lang="pt-BR" altLang="pt-BR" dirty="0" smtClean="0"/>
              <a:t>(proporcionalidade à remuneração e às agências fomento; limite é o teto) e</a:t>
            </a:r>
          </a:p>
          <a:p>
            <a:pPr marL="1085850" lvl="2" indent="-171450">
              <a:buFontTx/>
              <a:buChar char="•"/>
            </a:pPr>
            <a:r>
              <a:rPr lang="pt-BR" altLang="pt-BR" dirty="0" smtClean="0"/>
              <a:t>Contraprestação de </a:t>
            </a:r>
            <a:r>
              <a:rPr lang="pt-BR" altLang="pt-BR" dirty="0" smtClean="0"/>
              <a:t>serviços.</a:t>
            </a:r>
            <a:endParaRPr lang="pt-BR" altLang="pt-BR" dirty="0" smtClean="0"/>
          </a:p>
          <a:p>
            <a:pPr marL="1085850" lvl="2" indent="-171450">
              <a:buFontTx/>
              <a:buChar char="•"/>
            </a:pPr>
            <a:endParaRPr lang="pt-BR" altLang="pt-BR" dirty="0" smtClean="0"/>
          </a:p>
          <a:p>
            <a:pPr marL="628650" lvl="1" indent="-171450">
              <a:buFontTx/>
              <a:buChar char="•"/>
            </a:pPr>
            <a:r>
              <a:rPr lang="pt-BR" altLang="pt-BR" dirty="0" smtClean="0"/>
              <a:t>No que se refere à seleção e participação de pessoal em projetos apoiados por </a:t>
            </a:r>
            <a:r>
              <a:rPr lang="pt-BR" altLang="pt-BR" dirty="0" err="1" smtClean="0"/>
              <a:t>FAPs</a:t>
            </a:r>
            <a:r>
              <a:rPr lang="pt-BR" altLang="pt-BR" dirty="0" smtClean="0"/>
              <a:t>, o principal </a:t>
            </a:r>
            <a:r>
              <a:rPr lang="pt-BR" altLang="pt-BR" b="1" u="sng" dirty="0" smtClean="0"/>
              <a:t>avanço</a:t>
            </a:r>
            <a:r>
              <a:rPr lang="pt-BR" altLang="pt-BR" dirty="0" smtClean="0"/>
              <a:t> promovido pelas </a:t>
            </a:r>
            <a:r>
              <a:rPr lang="pt-BR" altLang="pt-BR" dirty="0" err="1" smtClean="0"/>
              <a:t>Ifes</a:t>
            </a:r>
            <a:r>
              <a:rPr lang="pt-BR" altLang="pt-BR" dirty="0" smtClean="0"/>
              <a:t> diz respeito à normatização de critérios em resoluções internas. </a:t>
            </a:r>
          </a:p>
        </p:txBody>
      </p:sp>
      <p:sp>
        <p:nvSpPr>
          <p:cNvPr id="37892" name="Espaço Reservado para Número de Slid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BB6A90B-3562-4569-81D8-642EC42ED319}" type="slidenum">
              <a:rPr lang="pt-BR" altLang="pt-BR" smtClean="0">
                <a:latin typeface="Calibri" panose="020F0502020204030204" pitchFamily="34" charset="0"/>
              </a:rPr>
              <a:pPr/>
              <a:t>19</a:t>
            </a:fld>
            <a:endParaRPr lang="pt-BR" altLang="pt-BR" smtClean="0">
              <a:latin typeface="Calibri" panose="020F0502020204030204" pitchFamily="34" charset="0"/>
            </a:endParaRPr>
          </a:p>
        </p:txBody>
      </p:sp>
    </p:spTree>
    <p:extLst>
      <p:ext uri="{BB962C8B-B14F-4D97-AF65-F5344CB8AC3E}">
        <p14:creationId xmlns:p14="http://schemas.microsoft.com/office/powerpoint/2010/main" xmlns="" val="3895388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Espaço Reservado para Anotações 2"/>
          <p:cNvSpPr>
            <a:spLocks noGrp="1"/>
          </p:cNvSpPr>
          <p:nvPr>
            <p:ph type="body" idx="1"/>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normAutofit/>
          </a:bodyPr>
          <a:lstStyle/>
          <a:p>
            <a:pPr marL="171450" indent="-171450">
              <a:buFont typeface="Arial" panose="020B0604020202020204" pitchFamily="34" charset="0"/>
              <a:buChar char="•"/>
              <a:defRPr/>
            </a:pPr>
            <a:r>
              <a:rPr lang="pt-BR" altLang="pt-BR" dirty="0" smtClean="0"/>
              <a:t>Palestra já ministrada na</a:t>
            </a:r>
            <a:r>
              <a:rPr lang="pt-BR" altLang="pt-BR" baseline="0" dirty="0" smtClean="0"/>
              <a:t> UFSC em março/2015 (</a:t>
            </a:r>
            <a:r>
              <a:rPr lang="pt-BR" altLang="pt-BR" b="1" u="sng" baseline="0" dirty="0" smtClean="0"/>
              <a:t>1º </a:t>
            </a:r>
            <a:r>
              <a:rPr lang="pt-BR" altLang="pt-BR" b="1" u="sng" baseline="0" dirty="0" err="1" smtClean="0"/>
              <a:t>Forum</a:t>
            </a:r>
            <a:r>
              <a:rPr lang="pt-BR" altLang="pt-BR" b="1" u="sng" baseline="0" dirty="0" smtClean="0"/>
              <a:t> da Rede de Controle </a:t>
            </a:r>
            <a:r>
              <a:rPr lang="pt-BR" altLang="pt-BR" baseline="0" dirty="0" smtClean="0"/>
              <a:t>sobre relações entre IFES e FAP)</a:t>
            </a:r>
          </a:p>
          <a:p>
            <a:pPr marL="0" indent="0">
              <a:buFont typeface="Arial" panose="020B0604020202020204" pitchFamily="34" charset="0"/>
              <a:buNone/>
              <a:defRPr/>
            </a:pPr>
            <a:endParaRPr lang="pt-BR" altLang="pt-BR" baseline="0" dirty="0" smtClean="0"/>
          </a:p>
          <a:p>
            <a:pPr marL="171450" indent="-171450">
              <a:buFont typeface="Arial" panose="020B0604020202020204" pitchFamily="34" charset="0"/>
              <a:buChar char="•"/>
              <a:defRPr/>
            </a:pPr>
            <a:r>
              <a:rPr lang="pt-BR" altLang="pt-BR" b="1" baseline="0" dirty="0" smtClean="0">
                <a:effectLst>
                  <a:outerShdw blurRad="38100" dist="38100" dir="2700000" algn="tl">
                    <a:srgbClr val="000000">
                      <a:alpha val="43137"/>
                    </a:srgbClr>
                  </a:outerShdw>
                </a:effectLst>
              </a:rPr>
              <a:t>Função preventiva/pedagógica  </a:t>
            </a:r>
            <a:r>
              <a:rPr lang="pt-BR" altLang="pt-BR" baseline="0" dirty="0" smtClean="0"/>
              <a:t>do TCU, em consonância com objetivo do TCU no PET 2015-2021, nos processos de relacionamento institucional (Aperfeiçoar a comunicação do TCU com as partes interessadas), e quanto aos resultados (Fomentar a Administração Pública transparente)</a:t>
            </a:r>
            <a:endParaRPr lang="pt-BR" altLang="pt-BR" dirty="0" smtClean="0"/>
          </a:p>
        </p:txBody>
      </p:sp>
      <p:sp>
        <p:nvSpPr>
          <p:cNvPr id="7172" name="Espaço Reservado para Número de Slid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422960-5CF8-476B-AA62-C00559C06278}" type="slidenum">
              <a:rPr lang="pt-BR" altLang="pt-BR" smtClean="0"/>
              <a:pPr>
                <a:spcBef>
                  <a:spcPct val="0"/>
                </a:spcBef>
              </a:pPr>
              <a:t>2</a:t>
            </a:fld>
            <a:endParaRPr lang="pt-BR" altLang="pt-BR" smtClean="0"/>
          </a:p>
        </p:txBody>
      </p:sp>
    </p:spTree>
    <p:extLst>
      <p:ext uri="{BB962C8B-B14F-4D97-AF65-F5344CB8AC3E}">
        <p14:creationId xmlns:p14="http://schemas.microsoft.com/office/powerpoint/2010/main" xmlns="" val="18346955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9939" name="Espaço Reservado para Anotaçõ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pt-BR" altLang="pt-BR" dirty="0" smtClean="0"/>
              <a:t>Vedação </a:t>
            </a:r>
            <a:r>
              <a:rPr lang="pt-BR" altLang="pt-BR" dirty="0" smtClean="0"/>
              <a:t>de </a:t>
            </a:r>
            <a:r>
              <a:rPr lang="pt-BR" altLang="pt-BR" b="1" u="sng" dirty="0" smtClean="0"/>
              <a:t>utilização de Fundo de Apoio Institucional </a:t>
            </a:r>
            <a:r>
              <a:rPr lang="pt-BR" altLang="pt-BR" dirty="0" smtClean="0"/>
              <a:t>- art. 13 do Decreto 7.423/2010, zelando para que (...) sejam feitos os devidos ressarcimentos por uso de bens e serviços ou quaisquer parcelas de apoio para a </a:t>
            </a:r>
            <a:r>
              <a:rPr lang="pt-BR" altLang="pt-BR" dirty="0" err="1" smtClean="0"/>
              <a:t>Ifes</a:t>
            </a:r>
            <a:r>
              <a:rPr lang="pt-BR" altLang="pt-BR" dirty="0" smtClean="0"/>
              <a:t> à conta única </a:t>
            </a:r>
            <a:r>
              <a:rPr lang="pt-BR" altLang="pt-BR" dirty="0" smtClean="0"/>
              <a:t>da </a:t>
            </a:r>
            <a:r>
              <a:rPr lang="pt-BR" altLang="pt-BR" dirty="0" err="1" smtClean="0"/>
              <a:t>UFPel</a:t>
            </a:r>
            <a:r>
              <a:rPr lang="pt-BR" altLang="pt-BR" baseline="0" dirty="0" smtClean="0"/>
              <a:t> </a:t>
            </a:r>
            <a:r>
              <a:rPr lang="pt-BR" altLang="pt-BR" dirty="0" smtClean="0"/>
              <a:t>e </a:t>
            </a:r>
            <a:r>
              <a:rPr lang="pt-BR" altLang="pt-BR" dirty="0" smtClean="0"/>
              <a:t>na rubrica de recursos próprios arrecadados;</a:t>
            </a:r>
          </a:p>
          <a:p>
            <a:pPr marL="0" indent="0">
              <a:buFontTx/>
              <a:buNone/>
            </a:pPr>
            <a:endParaRPr lang="pt-BR" altLang="pt-BR" dirty="0" smtClean="0"/>
          </a:p>
          <a:p>
            <a:pPr marL="171450" indent="-171450">
              <a:buFontTx/>
              <a:buChar char="•"/>
            </a:pPr>
            <a:r>
              <a:rPr lang="pt-BR" altLang="pt-BR" b="1" u="sng" dirty="0" smtClean="0"/>
              <a:t>Inovação legislativa (Lei 12.863/2013</a:t>
            </a:r>
            <a:r>
              <a:rPr lang="pt-BR" altLang="pt-BR" dirty="0" smtClean="0"/>
              <a:t>) faculta a captação e recebimento de recursos diretamente pela FAP sem ingresso na CUT, tornando insubsistentes os itens 9.2.40 e 9.2.43 do Acórdão 2731/2008 (item </a:t>
            </a:r>
            <a:r>
              <a:rPr lang="pt-BR" altLang="pt-BR" dirty="0" err="1" smtClean="0"/>
              <a:t>item</a:t>
            </a:r>
            <a:r>
              <a:rPr lang="pt-BR" altLang="pt-BR" dirty="0" smtClean="0"/>
              <a:t> 9.4 do Acórdão 3559/2014)</a:t>
            </a:r>
          </a:p>
          <a:p>
            <a:pPr marL="171450" indent="-171450">
              <a:buFontTx/>
              <a:buChar char="•"/>
            </a:pPr>
            <a:endParaRPr lang="pt-BR" altLang="pt-BR" dirty="0" smtClean="0"/>
          </a:p>
        </p:txBody>
      </p:sp>
      <p:sp>
        <p:nvSpPr>
          <p:cNvPr id="39940" name="Espaço Reservado para Número de Slid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BE39A62-13DD-4CA6-ADA8-301FE1C72A58}" type="slidenum">
              <a:rPr lang="pt-BR" altLang="pt-BR" smtClean="0">
                <a:latin typeface="Calibri" panose="020F0502020204030204" pitchFamily="34" charset="0"/>
              </a:rPr>
              <a:pPr/>
              <a:t>20</a:t>
            </a:fld>
            <a:endParaRPr lang="pt-BR" altLang="pt-BR" smtClean="0">
              <a:latin typeface="Calibri" panose="020F0502020204030204" pitchFamily="34" charset="0"/>
            </a:endParaRPr>
          </a:p>
        </p:txBody>
      </p:sp>
    </p:spTree>
    <p:extLst>
      <p:ext uri="{BB962C8B-B14F-4D97-AF65-F5344CB8AC3E}">
        <p14:creationId xmlns:p14="http://schemas.microsoft.com/office/powerpoint/2010/main" xmlns="" val="41080791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0963" name="Espaço Reservado para Anotações 2"/>
          <p:cNvSpPr>
            <a:spLocks noGrp="1"/>
          </p:cNvSpPr>
          <p:nvPr>
            <p:ph type="body" idx="1"/>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normAutofit/>
          </a:bodyPr>
          <a:lstStyle/>
          <a:p>
            <a:pPr marL="171450" indent="-171450">
              <a:buFontTx/>
              <a:buChar char="•"/>
              <a:defRPr/>
            </a:pPr>
            <a:r>
              <a:rPr lang="pt-BR" b="1" dirty="0" smtClean="0"/>
              <a:t>II.7.2.1</a:t>
            </a:r>
            <a:r>
              <a:rPr lang="pt-BR" b="1" dirty="0" smtClean="0"/>
              <a:t>	Prestação de contas na legislação de referência sobre o relacionamento </a:t>
            </a:r>
            <a:r>
              <a:rPr lang="pt-BR" b="1" dirty="0" err="1" smtClean="0"/>
              <a:t>Ifes</a:t>
            </a:r>
            <a:r>
              <a:rPr lang="pt-BR" b="1" dirty="0" smtClean="0"/>
              <a:t>/FAP</a:t>
            </a:r>
          </a:p>
          <a:p>
            <a:pPr marL="0" indent="0">
              <a:buFontTx/>
              <a:buNone/>
              <a:defRPr/>
            </a:pPr>
            <a:endParaRPr lang="pt-BR" b="1" dirty="0" smtClean="0"/>
          </a:p>
          <a:p>
            <a:pPr marL="171450" indent="-171450">
              <a:buFontTx/>
              <a:buChar char="•"/>
              <a:defRPr/>
            </a:pPr>
            <a:r>
              <a:rPr lang="pt-BR" b="1" dirty="0" smtClean="0"/>
              <a:t>II.7.2.2	Formalização e entrega das prestações de contas</a:t>
            </a:r>
          </a:p>
          <a:p>
            <a:pPr marL="0" indent="0">
              <a:buFontTx/>
              <a:buNone/>
              <a:defRPr/>
            </a:pPr>
            <a:endParaRPr lang="pt-BR" b="1" dirty="0" smtClean="0"/>
          </a:p>
          <a:p>
            <a:pPr marL="171450" indent="-171450">
              <a:buFontTx/>
              <a:buChar char="•"/>
              <a:defRPr/>
            </a:pPr>
            <a:r>
              <a:rPr lang="pt-BR" b="1" dirty="0" smtClean="0"/>
              <a:t>II.7.2.3	Unidades responsáveis pela análise de prestações de contas (</a:t>
            </a:r>
            <a:r>
              <a:rPr lang="pt-BR" b="1" u="sng" dirty="0" smtClean="0"/>
              <a:t>capacidade operacional inadequada </a:t>
            </a:r>
            <a:r>
              <a:rPr lang="pt-BR" b="1" dirty="0" smtClean="0"/>
              <a:t>resultando em grandes estoques de processos)</a:t>
            </a:r>
          </a:p>
          <a:p>
            <a:pPr marL="0" indent="0">
              <a:buFontTx/>
              <a:buNone/>
              <a:defRPr/>
            </a:pPr>
            <a:endParaRPr lang="pt-BR" b="1" dirty="0" smtClean="0"/>
          </a:p>
          <a:p>
            <a:pPr marL="171450" indent="-171450">
              <a:buFontTx/>
              <a:buChar char="•"/>
              <a:defRPr/>
            </a:pPr>
            <a:r>
              <a:rPr lang="pt-BR" b="1" dirty="0" smtClean="0"/>
              <a:t>II.7.2.4	Pareceres ou laudos de avaliação emitidos pelas </a:t>
            </a:r>
            <a:r>
              <a:rPr lang="pt-BR" b="1" dirty="0" err="1" smtClean="0"/>
              <a:t>Ifes</a:t>
            </a:r>
            <a:r>
              <a:rPr lang="pt-BR" b="1" dirty="0" smtClean="0"/>
              <a:t> (acerca das licitações, análise finalística, apontamentos dos fiscais, segregação de funções, legalidade e economicidade dos projetos)</a:t>
            </a:r>
          </a:p>
          <a:p>
            <a:pPr marL="0" indent="0">
              <a:buFontTx/>
              <a:buNone/>
              <a:defRPr/>
            </a:pPr>
            <a:endParaRPr lang="pt-BR" b="1" dirty="0" smtClean="0"/>
          </a:p>
          <a:p>
            <a:pPr marL="171450" indent="-171450">
              <a:buFontTx/>
              <a:buChar char="•"/>
              <a:defRPr/>
            </a:pPr>
            <a:r>
              <a:rPr lang="pt-BR" b="1" dirty="0" smtClean="0"/>
              <a:t>II.7.2.5	Tombamento de bens permanentes</a:t>
            </a:r>
          </a:p>
          <a:p>
            <a:pPr marL="0" indent="0">
              <a:buFontTx/>
              <a:buNone/>
              <a:defRPr/>
            </a:pPr>
            <a:endParaRPr lang="pt-BR" b="1" dirty="0" smtClean="0"/>
          </a:p>
          <a:p>
            <a:pPr marL="171450" indent="-171450">
              <a:buFontTx/>
              <a:buChar char="•"/>
              <a:defRPr/>
            </a:pPr>
            <a:r>
              <a:rPr lang="pt-BR" b="1" u="sng" dirty="0" smtClean="0"/>
              <a:t>Não foi possível constatar avanços significativos </a:t>
            </a:r>
            <a:r>
              <a:rPr lang="pt-BR" dirty="0" smtClean="0"/>
              <a:t>nos processos de prestações de contas em relação à situação encontrada em 2008. As determinações do Acórdão 2731/2008-TCU-Plenário, bem como os dispositivos do Decreto 7.423/2010 não resultaram no estabelecimento de rotinas nem na destinação de recursos para avaliação das contas apresentadas pelas </a:t>
            </a:r>
            <a:r>
              <a:rPr lang="pt-BR" dirty="0" err="1" smtClean="0"/>
              <a:t>FAPs</a:t>
            </a:r>
            <a:r>
              <a:rPr lang="pt-BR" dirty="0" smtClean="0"/>
              <a:t>.</a:t>
            </a:r>
          </a:p>
          <a:p>
            <a:pPr marL="0" indent="0">
              <a:buFontTx/>
              <a:buNone/>
              <a:defRPr/>
            </a:pPr>
            <a:endParaRPr lang="pt-BR" dirty="0" smtClean="0"/>
          </a:p>
          <a:p>
            <a:pPr marL="0" indent="0">
              <a:buFontTx/>
              <a:buNone/>
              <a:defRPr/>
            </a:pPr>
            <a:endParaRPr lang="pt-BR" dirty="0" smtClean="0"/>
          </a:p>
          <a:p>
            <a:pPr marL="171450" indent="-171450">
              <a:buFontTx/>
              <a:buChar char="•"/>
              <a:defRPr/>
            </a:pPr>
            <a:endParaRPr lang="pt-BR" dirty="0" smtClean="0"/>
          </a:p>
          <a:p>
            <a:pPr marL="171450" indent="-171450">
              <a:buFontTx/>
              <a:buChar char="•"/>
              <a:defRPr/>
            </a:pPr>
            <a:endParaRPr lang="pt-BR" dirty="0" smtClean="0"/>
          </a:p>
          <a:p>
            <a:pPr marL="171450" indent="-171450">
              <a:buFontTx/>
              <a:buChar char="•"/>
              <a:defRPr/>
            </a:pPr>
            <a:endParaRPr lang="pt-BR" dirty="0" smtClean="0"/>
          </a:p>
          <a:p>
            <a:pPr marL="171450" indent="-171450">
              <a:buFontTx/>
              <a:buChar char="•"/>
              <a:defRPr/>
            </a:pPr>
            <a:endParaRPr lang="pt-BR" dirty="0" smtClean="0"/>
          </a:p>
          <a:p>
            <a:pPr marL="171450" indent="-171450">
              <a:buFontTx/>
              <a:buChar char="•"/>
              <a:defRPr/>
            </a:pPr>
            <a:endParaRPr lang="pt-BR" b="1" dirty="0" smtClean="0"/>
          </a:p>
          <a:p>
            <a:pPr marL="628650" lvl="1" indent="-171450">
              <a:buFontTx/>
              <a:buChar char="•"/>
              <a:defRPr/>
            </a:pPr>
            <a:endParaRPr lang="pt-BR" b="1" dirty="0" smtClean="0"/>
          </a:p>
          <a:p>
            <a:pPr marL="171450" indent="-171450">
              <a:buFontTx/>
              <a:buChar char="•"/>
              <a:defRPr/>
            </a:pPr>
            <a:endParaRPr lang="pt-BR" b="1" dirty="0" smtClean="0"/>
          </a:p>
          <a:p>
            <a:pPr marL="171450" indent="-171450">
              <a:buFontTx/>
              <a:buChar char="•"/>
              <a:defRPr/>
            </a:pPr>
            <a:endParaRPr lang="pt-BR" dirty="0" smtClean="0"/>
          </a:p>
          <a:p>
            <a:pPr lvl="1">
              <a:defRPr/>
            </a:pPr>
            <a:endParaRPr lang="pt-BR" altLang="pt-BR" dirty="0" smtClean="0"/>
          </a:p>
        </p:txBody>
      </p:sp>
      <p:sp>
        <p:nvSpPr>
          <p:cNvPr id="41988" name="Espaço Reservado para Número de Slid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EA1D7D-9C09-48EB-BFD8-A1D3F6DAE101}" type="slidenum">
              <a:rPr lang="pt-BR" altLang="pt-BR" smtClean="0">
                <a:latin typeface="Calibri" panose="020F0502020204030204" pitchFamily="34" charset="0"/>
              </a:rPr>
              <a:pPr/>
              <a:t>21</a:t>
            </a:fld>
            <a:endParaRPr lang="pt-BR" altLang="pt-BR" smtClean="0">
              <a:latin typeface="Calibri" panose="020F0502020204030204" pitchFamily="34" charset="0"/>
            </a:endParaRPr>
          </a:p>
        </p:txBody>
      </p:sp>
    </p:spTree>
    <p:extLst>
      <p:ext uri="{BB962C8B-B14F-4D97-AF65-F5344CB8AC3E}">
        <p14:creationId xmlns:p14="http://schemas.microsoft.com/office/powerpoint/2010/main" xmlns="" val="15134550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4035" name="Espaço Reservado para Anotaçõ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dirty="0" smtClean="0"/>
          </a:p>
        </p:txBody>
      </p:sp>
      <p:sp>
        <p:nvSpPr>
          <p:cNvPr id="44036" name="Espaço Reservado para Número de Slid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6322CBD-D63D-4DEE-9493-7D5D8F757479}" type="slidenum">
              <a:rPr lang="pt-BR" altLang="pt-BR" smtClean="0">
                <a:latin typeface="Calibri" panose="020F0502020204030204" pitchFamily="34" charset="0"/>
              </a:rPr>
              <a:pPr/>
              <a:t>22</a:t>
            </a:fld>
            <a:endParaRPr lang="pt-BR" altLang="pt-BR" smtClean="0">
              <a:latin typeface="Calibri" panose="020F0502020204030204" pitchFamily="34" charset="0"/>
            </a:endParaRPr>
          </a:p>
        </p:txBody>
      </p:sp>
    </p:spTree>
    <p:extLst>
      <p:ext uri="{BB962C8B-B14F-4D97-AF65-F5344CB8AC3E}">
        <p14:creationId xmlns:p14="http://schemas.microsoft.com/office/powerpoint/2010/main" xmlns="" val="38119392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6083" name="Espaço Reservado para Anotaçõ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628650" lvl="1" indent="-171450">
              <a:buFontTx/>
              <a:buNone/>
            </a:pPr>
            <a:endParaRPr lang="pt-BR" altLang="pt-BR" dirty="0" smtClean="0"/>
          </a:p>
        </p:txBody>
      </p:sp>
      <p:sp>
        <p:nvSpPr>
          <p:cNvPr id="46084" name="Espaço Reservado para Número de Slid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8D6210-B3C9-492E-9C1B-F0F7F1313AAD}" type="slidenum">
              <a:rPr lang="pt-BR" altLang="pt-BR" smtClean="0">
                <a:latin typeface="Calibri" panose="020F0502020204030204" pitchFamily="34" charset="0"/>
              </a:rPr>
              <a:pPr/>
              <a:t>23</a:t>
            </a:fld>
            <a:endParaRPr lang="pt-BR" altLang="pt-BR" smtClean="0">
              <a:latin typeface="Calibri" panose="020F0502020204030204" pitchFamily="34" charset="0"/>
            </a:endParaRPr>
          </a:p>
        </p:txBody>
      </p:sp>
    </p:spTree>
    <p:extLst>
      <p:ext uri="{BB962C8B-B14F-4D97-AF65-F5344CB8AC3E}">
        <p14:creationId xmlns:p14="http://schemas.microsoft.com/office/powerpoint/2010/main" xmlns="" val="36199305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8131" name="Espaço Reservado para Anotaçõ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628650" lvl="1" indent="-171450">
              <a:buFontTx/>
              <a:buChar char="•"/>
            </a:pPr>
            <a:r>
              <a:rPr lang="pt-BR" altLang="pt-BR" dirty="0" smtClean="0"/>
              <a:t>Acórdãos de 2015: problemas nas </a:t>
            </a:r>
            <a:r>
              <a:rPr lang="pt-BR" altLang="pt-BR" b="1" u="sng" dirty="0" smtClean="0"/>
              <a:t>prestações de contas </a:t>
            </a:r>
            <a:r>
              <a:rPr lang="pt-BR" altLang="pt-BR" dirty="0" smtClean="0"/>
              <a:t>dos convênios com FAP</a:t>
            </a:r>
          </a:p>
          <a:p>
            <a:pPr marL="457200" lvl="1" indent="0">
              <a:buFontTx/>
              <a:buNone/>
            </a:pPr>
            <a:endParaRPr lang="pt-BR" altLang="pt-BR" dirty="0" smtClean="0"/>
          </a:p>
          <a:p>
            <a:pPr marL="628650" lvl="1" indent="-171450">
              <a:buFontTx/>
              <a:buChar char="•"/>
            </a:pPr>
            <a:r>
              <a:rPr lang="pt-BR" altLang="pt-BR" dirty="0" smtClean="0"/>
              <a:t>Casos práticos: curso de línguas, farmácia-escola, hospital veterinário, laboratórios, projetos barriga de aluguel, gestão da eclusa da Lagoa Mirim, vestibular, demandas da FAP desvinculadas da IFES (problema da Resolução da UFPB)</a:t>
            </a:r>
          </a:p>
          <a:p>
            <a:pPr marL="628650" lvl="1" indent="-171450">
              <a:buFontTx/>
              <a:buChar char="•"/>
            </a:pPr>
            <a:endParaRPr lang="pt-BR" altLang="pt-BR" dirty="0" smtClean="0"/>
          </a:p>
        </p:txBody>
      </p:sp>
      <p:sp>
        <p:nvSpPr>
          <p:cNvPr id="48132" name="Espaço Reservado para Número de Slid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44E3E56-0010-4984-958C-DF715F8F358D}" type="slidenum">
              <a:rPr lang="pt-BR" altLang="pt-BR" smtClean="0">
                <a:latin typeface="Calibri" panose="020F0502020204030204" pitchFamily="34" charset="0"/>
              </a:rPr>
              <a:pPr/>
              <a:t>24</a:t>
            </a:fld>
            <a:endParaRPr lang="pt-BR" altLang="pt-BR" smtClean="0">
              <a:latin typeface="Calibri" panose="020F0502020204030204" pitchFamily="34" charset="0"/>
            </a:endParaRPr>
          </a:p>
        </p:txBody>
      </p:sp>
    </p:spTree>
    <p:extLst>
      <p:ext uri="{BB962C8B-B14F-4D97-AF65-F5344CB8AC3E}">
        <p14:creationId xmlns:p14="http://schemas.microsoft.com/office/powerpoint/2010/main" xmlns="" val="1976723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Espaço Reservado para Anotações 2"/>
          <p:cNvSpPr>
            <a:spLocks noGrp="1"/>
          </p:cNvSpPr>
          <p:nvPr>
            <p:ph type="body" idx="1"/>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normAutofit/>
          </a:bodyPr>
          <a:lstStyle/>
          <a:p>
            <a:pPr marL="171450" indent="-171450">
              <a:buFont typeface="Arial" panose="020B0604020202020204" pitchFamily="34" charset="0"/>
              <a:buChar char="•"/>
              <a:defRPr/>
            </a:pPr>
            <a:r>
              <a:rPr lang="en-US" altLang="pt-BR" dirty="0" err="1" smtClean="0"/>
              <a:t>Equipes</a:t>
            </a:r>
            <a:r>
              <a:rPr lang="en-US" altLang="pt-BR" dirty="0" smtClean="0"/>
              <a:t> </a:t>
            </a:r>
            <a:r>
              <a:rPr lang="en-US" altLang="pt-BR" dirty="0" err="1" smtClean="0"/>
              <a:t>da</a:t>
            </a:r>
            <a:r>
              <a:rPr lang="en-US" altLang="pt-BR" dirty="0" smtClean="0"/>
              <a:t> </a:t>
            </a:r>
            <a:r>
              <a:rPr lang="en-US" altLang="pt-BR" dirty="0" smtClean="0"/>
              <a:t>SECEX-RS </a:t>
            </a:r>
            <a:r>
              <a:rPr lang="en-US" altLang="pt-BR" dirty="0" err="1" smtClean="0"/>
              <a:t>executaram</a:t>
            </a:r>
            <a:r>
              <a:rPr lang="en-US" altLang="pt-BR" dirty="0" smtClean="0"/>
              <a:t> </a:t>
            </a:r>
            <a:r>
              <a:rPr lang="en-US" altLang="pt-BR" dirty="0" err="1" smtClean="0"/>
              <a:t>diversas</a:t>
            </a:r>
            <a:r>
              <a:rPr lang="en-US" altLang="pt-BR" dirty="0" smtClean="0"/>
              <a:t> </a:t>
            </a:r>
            <a:r>
              <a:rPr lang="en-US" altLang="pt-BR" dirty="0" err="1" smtClean="0"/>
              <a:t>auditorias</a:t>
            </a:r>
            <a:r>
              <a:rPr lang="en-US" altLang="pt-BR" dirty="0" smtClean="0"/>
              <a:t> </a:t>
            </a:r>
            <a:r>
              <a:rPr lang="en-US" altLang="pt-BR" dirty="0" err="1" smtClean="0"/>
              <a:t>envolvendo</a:t>
            </a:r>
            <a:r>
              <a:rPr lang="en-US" altLang="pt-BR" dirty="0" smtClean="0"/>
              <a:t> FAP, </a:t>
            </a:r>
            <a:r>
              <a:rPr lang="en-US" altLang="pt-BR" dirty="0" err="1" smtClean="0"/>
              <a:t>incluindo</a:t>
            </a:r>
            <a:r>
              <a:rPr lang="en-US" altLang="pt-BR" dirty="0" smtClean="0"/>
              <a:t> </a:t>
            </a:r>
            <a:r>
              <a:rPr lang="en-US" altLang="pt-BR" dirty="0" err="1" smtClean="0"/>
              <a:t>uma</a:t>
            </a:r>
            <a:r>
              <a:rPr lang="en-US" altLang="pt-BR" dirty="0" smtClean="0"/>
              <a:t> </a:t>
            </a:r>
            <a:r>
              <a:rPr lang="en-US" altLang="pt-BR" dirty="0" err="1" smtClean="0"/>
              <a:t>que</a:t>
            </a:r>
            <a:r>
              <a:rPr lang="en-US" altLang="pt-BR" dirty="0" smtClean="0"/>
              <a:t> </a:t>
            </a:r>
            <a:r>
              <a:rPr lang="en-US" altLang="pt-BR" dirty="0" err="1" smtClean="0"/>
              <a:t>contemplou</a:t>
            </a:r>
            <a:r>
              <a:rPr lang="en-US" altLang="pt-BR" dirty="0" smtClean="0"/>
              <a:t> </a:t>
            </a:r>
            <a:r>
              <a:rPr lang="en-US" altLang="pt-BR" dirty="0" err="1" smtClean="0"/>
              <a:t>todas</a:t>
            </a:r>
            <a:r>
              <a:rPr lang="en-US" altLang="pt-BR" dirty="0" smtClean="0"/>
              <a:t> as IFES RS, </a:t>
            </a:r>
            <a:r>
              <a:rPr lang="en-US" altLang="pt-BR" dirty="0" smtClean="0"/>
              <a:t>antes do </a:t>
            </a:r>
            <a:r>
              <a:rPr lang="en-US" altLang="pt-BR" dirty="0" err="1" smtClean="0"/>
              <a:t>Acórdão</a:t>
            </a:r>
            <a:r>
              <a:rPr lang="en-US" altLang="pt-BR" dirty="0" smtClean="0"/>
              <a:t> </a:t>
            </a:r>
            <a:r>
              <a:rPr lang="en-US" altLang="pt-BR" dirty="0" smtClean="0"/>
              <a:t>2731/2008. </a:t>
            </a:r>
            <a:r>
              <a:rPr lang="en-US" altLang="pt-BR" dirty="0" err="1" smtClean="0"/>
              <a:t>Resultou</a:t>
            </a:r>
            <a:r>
              <a:rPr lang="en-US" altLang="pt-BR" dirty="0" smtClean="0"/>
              <a:t>, </a:t>
            </a:r>
            <a:r>
              <a:rPr lang="en-US" altLang="pt-BR" dirty="0" smtClean="0"/>
              <a:t>no </a:t>
            </a:r>
            <a:r>
              <a:rPr lang="en-US" altLang="pt-BR" dirty="0" err="1" smtClean="0"/>
              <a:t>caso</a:t>
            </a:r>
            <a:r>
              <a:rPr lang="en-US" altLang="pt-BR" dirty="0" smtClean="0"/>
              <a:t> de </a:t>
            </a:r>
            <a:r>
              <a:rPr lang="en-US" altLang="pt-BR" dirty="0" smtClean="0"/>
              <a:t>Pelotas, </a:t>
            </a:r>
            <a:r>
              <a:rPr lang="en-US" altLang="pt-BR" dirty="0" smtClean="0"/>
              <a:t>no </a:t>
            </a:r>
            <a:r>
              <a:rPr lang="en-US" altLang="pt-BR" dirty="0" err="1" smtClean="0"/>
              <a:t>Acórdão</a:t>
            </a:r>
            <a:r>
              <a:rPr lang="en-US" altLang="pt-BR" dirty="0" smtClean="0"/>
              <a:t> 599/2008)</a:t>
            </a:r>
          </a:p>
          <a:p>
            <a:pPr marL="0" indent="0">
              <a:buFont typeface="Arial" panose="020B0604020202020204" pitchFamily="34" charset="0"/>
              <a:buNone/>
              <a:defRPr/>
            </a:pPr>
            <a:endParaRPr lang="en-US" altLang="pt-BR" dirty="0" smtClean="0"/>
          </a:p>
          <a:p>
            <a:pPr marL="171450" indent="-171450">
              <a:buFont typeface="Arial" panose="020B0604020202020204" pitchFamily="34" charset="0"/>
              <a:buChar char="•"/>
              <a:defRPr/>
            </a:pPr>
            <a:r>
              <a:rPr lang="en-US" altLang="pt-BR" dirty="0" err="1" smtClean="0"/>
              <a:t>Foco</a:t>
            </a:r>
            <a:r>
              <a:rPr lang="en-US" altLang="pt-BR" dirty="0" smtClean="0"/>
              <a:t> no </a:t>
            </a:r>
            <a:r>
              <a:rPr lang="en-US" altLang="pt-BR" b="1" i="1" dirty="0" err="1" smtClean="0"/>
              <a:t>segundo</a:t>
            </a:r>
            <a:r>
              <a:rPr lang="en-US" altLang="pt-BR" b="1" i="1" dirty="0" smtClean="0"/>
              <a:t> </a:t>
            </a:r>
            <a:r>
              <a:rPr lang="en-US" altLang="pt-BR" b="1" i="1" dirty="0" err="1" smtClean="0"/>
              <a:t>monitoramento</a:t>
            </a:r>
            <a:r>
              <a:rPr lang="en-US" altLang="pt-BR" b="1" i="1" dirty="0" smtClean="0"/>
              <a:t> </a:t>
            </a:r>
            <a:r>
              <a:rPr lang="en-US" altLang="pt-BR" b="0" i="0" dirty="0" smtClean="0"/>
              <a:t>do</a:t>
            </a:r>
            <a:r>
              <a:rPr lang="en-US" altLang="pt-BR" b="0" i="0" baseline="0" dirty="0" smtClean="0"/>
              <a:t> </a:t>
            </a:r>
            <a:r>
              <a:rPr lang="en-US" altLang="pt-BR" b="0" i="0" baseline="0" dirty="0" err="1" smtClean="0"/>
              <a:t>Acórdão</a:t>
            </a:r>
            <a:r>
              <a:rPr lang="en-US" altLang="pt-BR" b="0" i="0" baseline="0" dirty="0" smtClean="0"/>
              <a:t> 2731</a:t>
            </a:r>
            <a:r>
              <a:rPr lang="en-US" altLang="pt-BR" dirty="0" smtClean="0"/>
              <a:t>, </a:t>
            </a:r>
            <a:r>
              <a:rPr lang="en-US" altLang="pt-BR" dirty="0" err="1" smtClean="0"/>
              <a:t>acórdão</a:t>
            </a:r>
            <a:r>
              <a:rPr lang="en-US" altLang="pt-BR" dirty="0" smtClean="0"/>
              <a:t> de 2014, </a:t>
            </a:r>
            <a:r>
              <a:rPr lang="en-US" altLang="pt-BR" dirty="0" err="1" smtClean="0"/>
              <a:t>que</a:t>
            </a:r>
            <a:r>
              <a:rPr lang="en-US" altLang="pt-BR" dirty="0" smtClean="0"/>
              <a:t> </a:t>
            </a:r>
            <a:r>
              <a:rPr lang="en-US" altLang="pt-BR" dirty="0" err="1" smtClean="0"/>
              <a:t>teve</a:t>
            </a:r>
            <a:r>
              <a:rPr lang="en-US" altLang="pt-BR" dirty="0" smtClean="0"/>
              <a:t> </a:t>
            </a:r>
            <a:r>
              <a:rPr lang="en-US" altLang="pt-BR" dirty="0" err="1" smtClean="0"/>
              <a:t>escopo</a:t>
            </a:r>
            <a:r>
              <a:rPr lang="en-US" altLang="pt-BR" dirty="0" smtClean="0"/>
              <a:t> temporal </a:t>
            </a:r>
            <a:r>
              <a:rPr lang="en-US" altLang="pt-BR" dirty="0" err="1" smtClean="0"/>
              <a:t>até</a:t>
            </a:r>
            <a:r>
              <a:rPr lang="en-US" altLang="pt-BR" dirty="0" smtClean="0"/>
              <a:t> 2013, e </a:t>
            </a:r>
            <a:r>
              <a:rPr lang="en-US" altLang="pt-BR" dirty="0" err="1" smtClean="0"/>
              <a:t>procurou</a:t>
            </a:r>
            <a:r>
              <a:rPr lang="en-US" altLang="pt-BR" dirty="0" smtClean="0"/>
              <a:t> </a:t>
            </a:r>
            <a:r>
              <a:rPr lang="en-US" altLang="pt-BR" dirty="0" err="1" smtClean="0"/>
              <a:t>identificar</a:t>
            </a:r>
            <a:r>
              <a:rPr lang="en-US" altLang="pt-BR" dirty="0" smtClean="0"/>
              <a:t> </a:t>
            </a:r>
            <a:r>
              <a:rPr lang="en-US" altLang="pt-BR" dirty="0" err="1" smtClean="0"/>
              <a:t>os</a:t>
            </a:r>
            <a:r>
              <a:rPr lang="en-US" altLang="pt-BR" dirty="0" smtClean="0"/>
              <a:t> </a:t>
            </a:r>
            <a:r>
              <a:rPr lang="en-US" altLang="pt-BR" dirty="0" err="1" smtClean="0"/>
              <a:t>resultados</a:t>
            </a:r>
            <a:r>
              <a:rPr lang="en-US" altLang="pt-BR" dirty="0" smtClean="0"/>
              <a:t> </a:t>
            </a:r>
            <a:r>
              <a:rPr lang="en-US" altLang="pt-BR" dirty="0" err="1" smtClean="0"/>
              <a:t>advindos</a:t>
            </a:r>
            <a:r>
              <a:rPr lang="en-US" altLang="pt-BR" dirty="0" smtClean="0"/>
              <a:t> das </a:t>
            </a:r>
            <a:r>
              <a:rPr lang="en-US" altLang="pt-BR" dirty="0" err="1" smtClean="0"/>
              <a:t>determinações</a:t>
            </a:r>
            <a:r>
              <a:rPr lang="en-US" altLang="pt-BR" dirty="0" smtClean="0"/>
              <a:t> </a:t>
            </a:r>
            <a:r>
              <a:rPr lang="en-US" altLang="pt-BR" dirty="0" err="1" smtClean="0"/>
              <a:t>originais</a:t>
            </a:r>
            <a:r>
              <a:rPr lang="en-US" altLang="pt-BR" dirty="0" smtClean="0"/>
              <a:t> (o</a:t>
            </a:r>
            <a:r>
              <a:rPr lang="en-US" altLang="pt-BR" baseline="0" dirty="0" smtClean="0"/>
              <a:t> TCU </a:t>
            </a:r>
            <a:r>
              <a:rPr lang="en-US" altLang="pt-BR" baseline="0" dirty="0" err="1" smtClean="0"/>
              <a:t>acompanhou</a:t>
            </a:r>
            <a:r>
              <a:rPr lang="en-US" altLang="pt-BR" baseline="0" dirty="0" smtClean="0"/>
              <a:t> </a:t>
            </a:r>
            <a:r>
              <a:rPr lang="en-US" altLang="pt-BR" baseline="0" dirty="0" err="1" smtClean="0"/>
              <a:t>várias</a:t>
            </a:r>
            <a:r>
              <a:rPr lang="en-US" altLang="pt-BR" baseline="0" dirty="0" smtClean="0"/>
              <a:t> IFES </a:t>
            </a:r>
            <a:r>
              <a:rPr lang="en-US" altLang="pt-BR" baseline="0" dirty="0" err="1" smtClean="0"/>
              <a:t>em</a:t>
            </a:r>
            <a:r>
              <a:rPr lang="en-US" altLang="pt-BR" baseline="0" dirty="0" smtClean="0"/>
              <a:t> </a:t>
            </a:r>
            <a:r>
              <a:rPr lang="en-US" altLang="pt-BR" baseline="0" dirty="0" err="1" smtClean="0"/>
              <a:t>todas</a:t>
            </a:r>
            <a:r>
              <a:rPr lang="en-US" altLang="pt-BR" baseline="0" dirty="0" smtClean="0"/>
              <a:t> as </a:t>
            </a:r>
            <a:r>
              <a:rPr lang="en-US" altLang="pt-BR" baseline="0" dirty="0" err="1" smtClean="0"/>
              <a:t>regiões</a:t>
            </a:r>
            <a:r>
              <a:rPr lang="en-US" altLang="pt-BR" baseline="0" dirty="0" smtClean="0"/>
              <a:t> do </a:t>
            </a:r>
            <a:r>
              <a:rPr lang="en-US" altLang="pt-BR" baseline="0" dirty="0" err="1" smtClean="0"/>
              <a:t>país</a:t>
            </a:r>
            <a:r>
              <a:rPr lang="en-US" altLang="pt-BR" baseline="0" dirty="0" smtClean="0"/>
              <a:t>)</a:t>
            </a:r>
          </a:p>
          <a:p>
            <a:pPr marL="0" indent="0">
              <a:buFont typeface="Arial" panose="020B0604020202020204" pitchFamily="34" charset="0"/>
              <a:buNone/>
              <a:defRPr/>
            </a:pPr>
            <a:endParaRPr lang="en-US" altLang="pt-BR" dirty="0" smtClean="0"/>
          </a:p>
          <a:p>
            <a:pPr marL="171450" indent="-171450">
              <a:buFont typeface="Arial" panose="020B0604020202020204" pitchFamily="34" charset="0"/>
              <a:buChar char="•"/>
              <a:defRPr/>
            </a:pPr>
            <a:r>
              <a:rPr lang="pt-BR" dirty="0" smtClean="0"/>
              <a:t>O </a:t>
            </a:r>
            <a:r>
              <a:rPr lang="pt-BR" b="1" i="1" dirty="0" smtClean="0"/>
              <a:t>primeiro monitoramento do Acórdão 2731/2008-TCU-Plenário </a:t>
            </a:r>
            <a:r>
              <a:rPr lang="pt-BR" dirty="0" smtClean="0"/>
              <a:t>foi apreciado mediante </a:t>
            </a:r>
            <a:r>
              <a:rPr lang="pt-BR" b="1" i="1" dirty="0" smtClean="0"/>
              <a:t>Acórdão 5358/2011-TCU-2ª Câmara</a:t>
            </a:r>
            <a:r>
              <a:rPr lang="pt-BR" dirty="0" smtClean="0"/>
              <a:t>. Avaliou-se a correspondência entre as determinações do Acórdão 2731/2008-TCU-Plenário e as alterações promovidas na legislação mediante a Lei 12.349/2010 e o Decreto 7.423/2010. </a:t>
            </a:r>
            <a:r>
              <a:rPr lang="pt-BR" b="1" u="sng" dirty="0" smtClean="0"/>
              <a:t>Foco nos órgãos</a:t>
            </a:r>
            <a:r>
              <a:rPr lang="pt-BR" b="1" u="sng" baseline="0" dirty="0" smtClean="0"/>
              <a:t> superiores </a:t>
            </a:r>
            <a:r>
              <a:rPr lang="pt-BR" baseline="0" dirty="0" smtClean="0"/>
              <a:t>(determinações ao MEC</a:t>
            </a:r>
            <a:r>
              <a:rPr lang="pt-BR" baseline="0" dirty="0" smtClean="0"/>
              <a:t>), mas serve como guia para as IFES e </a:t>
            </a:r>
            <a:r>
              <a:rPr lang="pt-BR" baseline="0" dirty="0" err="1" smtClean="0"/>
              <a:t>FAPs</a:t>
            </a:r>
            <a:endParaRPr lang="pt-BR" dirty="0" smtClean="0"/>
          </a:p>
          <a:p>
            <a:pPr marL="171450" indent="-171450">
              <a:buFont typeface="Arial" panose="020B0604020202020204" pitchFamily="34" charset="0"/>
              <a:buChar char="•"/>
              <a:defRPr/>
            </a:pPr>
            <a:endParaRPr lang="pt-BR" dirty="0" smtClean="0"/>
          </a:p>
          <a:p>
            <a:pPr marL="171450" indent="-171450">
              <a:buFont typeface="Arial" panose="020B0604020202020204" pitchFamily="34" charset="0"/>
              <a:buChar char="•"/>
              <a:defRPr/>
            </a:pPr>
            <a:endParaRPr lang="en-US" altLang="pt-BR" dirty="0" smtClean="0"/>
          </a:p>
          <a:p>
            <a:pPr>
              <a:defRPr/>
            </a:pPr>
            <a:endParaRPr lang="pt-BR" altLang="pt-BR" dirty="0" smtClean="0"/>
          </a:p>
        </p:txBody>
      </p:sp>
      <p:sp>
        <p:nvSpPr>
          <p:cNvPr id="7172" name="Espaço Reservado para Número de Slid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422960-5CF8-476B-AA62-C00559C06278}" type="slidenum">
              <a:rPr lang="pt-BR" altLang="pt-BR" smtClean="0"/>
              <a:pPr>
                <a:spcBef>
                  <a:spcPct val="0"/>
                </a:spcBef>
              </a:pPr>
              <a:t>3</a:t>
            </a:fld>
            <a:endParaRPr lang="pt-BR" altLang="pt-BR" smtClean="0"/>
          </a:p>
        </p:txBody>
      </p:sp>
    </p:spTree>
    <p:extLst>
      <p:ext uri="{BB962C8B-B14F-4D97-AF65-F5344CB8AC3E}">
        <p14:creationId xmlns:p14="http://schemas.microsoft.com/office/powerpoint/2010/main" xmlns="" val="832484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Espaço Reservado para Anotações 2"/>
          <p:cNvSpPr>
            <a:spLocks noGrp="1"/>
          </p:cNvSpPr>
          <p:nvPr>
            <p:ph type="body" idx="1"/>
          </p:nvPr>
        </p:nvSpPr>
        <p:spPr/>
        <p:txBody>
          <a:bodyPr>
            <a:normAutofit fontScale="85000" lnSpcReduction="20000"/>
          </a:bodyPr>
          <a:lstStyle/>
          <a:p>
            <a:pPr marL="171450" indent="-171450">
              <a:buFont typeface="Arial" panose="020B0604020202020204" pitchFamily="34" charset="0"/>
              <a:buChar char="•"/>
              <a:defRPr/>
            </a:pPr>
            <a:r>
              <a:rPr lang="pt-BR" b="1" u="sng" dirty="0" smtClean="0"/>
              <a:t>Histórico de fragilidade </a:t>
            </a:r>
            <a:r>
              <a:rPr lang="pt-BR" dirty="0" smtClean="0"/>
              <a:t>no acompanhamento e controle dos projetos executados pelas FAP, acarretando </a:t>
            </a:r>
            <a:r>
              <a:rPr lang="pt-BR" b="1" i="0" u="sng" dirty="0" smtClean="0"/>
              <a:t>enorme quantidade de processos no TCU</a:t>
            </a:r>
          </a:p>
          <a:p>
            <a:pPr marL="0" indent="0">
              <a:buFont typeface="Arial" panose="020B0604020202020204" pitchFamily="34" charset="0"/>
              <a:buNone/>
              <a:defRPr/>
            </a:pPr>
            <a:endParaRPr lang="pt-BR" dirty="0" smtClean="0"/>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pt-BR" dirty="0" err="1" smtClean="0"/>
              <a:t>Acórdão</a:t>
            </a:r>
            <a:r>
              <a:rPr lang="en-US" altLang="pt-BR" dirty="0" smtClean="0"/>
              <a:t> </a:t>
            </a:r>
            <a:r>
              <a:rPr lang="en-US" altLang="pt-BR" dirty="0" err="1" smtClean="0"/>
              <a:t>foi</a:t>
            </a:r>
            <a:r>
              <a:rPr lang="en-US" altLang="pt-BR" dirty="0" smtClean="0"/>
              <a:t> um </a:t>
            </a:r>
            <a:r>
              <a:rPr lang="en-US" altLang="pt-BR" b="1" i="0" u="sng" dirty="0" err="1" smtClean="0"/>
              <a:t>marco</a:t>
            </a:r>
            <a:r>
              <a:rPr lang="en-US" altLang="pt-BR" b="1" i="0" u="sng" dirty="0" smtClean="0"/>
              <a:t> </a:t>
            </a:r>
            <a:r>
              <a:rPr lang="en-US" altLang="pt-BR" b="1" i="0" u="sng" dirty="0" err="1" smtClean="0"/>
              <a:t>jurisprudencial</a:t>
            </a:r>
            <a:r>
              <a:rPr lang="en-US" altLang="pt-BR" b="1" i="0" u="sng" dirty="0" smtClean="0"/>
              <a:t> </a:t>
            </a:r>
            <a:r>
              <a:rPr lang="en-US" altLang="pt-BR" dirty="0" smtClean="0"/>
              <a:t>para as IFES e FAP; antes </a:t>
            </a:r>
            <a:r>
              <a:rPr lang="en-US" altLang="pt-BR" dirty="0" err="1" smtClean="0"/>
              <a:t>havia</a:t>
            </a:r>
            <a:r>
              <a:rPr lang="en-US" altLang="pt-BR" dirty="0" smtClean="0"/>
              <a:t> </a:t>
            </a:r>
            <a:r>
              <a:rPr lang="en-US" altLang="pt-BR" dirty="0" err="1" smtClean="0"/>
              <a:t>entendimentos</a:t>
            </a:r>
            <a:r>
              <a:rPr lang="en-US" altLang="pt-BR" dirty="0" smtClean="0"/>
              <a:t> </a:t>
            </a:r>
            <a:r>
              <a:rPr lang="en-US" altLang="pt-BR" dirty="0" err="1" smtClean="0"/>
              <a:t>díspares</a:t>
            </a:r>
            <a:r>
              <a:rPr lang="en-US" altLang="pt-BR" dirty="0" smtClean="0"/>
              <a:t> no TCU. </a:t>
            </a:r>
            <a:r>
              <a:rPr lang="en-US" altLang="pt-BR" dirty="0" err="1" smtClean="0"/>
              <a:t>Muitas</a:t>
            </a:r>
            <a:r>
              <a:rPr lang="en-US" altLang="pt-BR" dirty="0" smtClean="0"/>
              <a:t> </a:t>
            </a:r>
            <a:r>
              <a:rPr lang="en-US" altLang="pt-BR" dirty="0" err="1" smtClean="0"/>
              <a:t>decisões</a:t>
            </a:r>
            <a:r>
              <a:rPr lang="en-US" altLang="pt-BR" baseline="0" dirty="0" smtClean="0"/>
              <a:t> </a:t>
            </a:r>
            <a:r>
              <a:rPr lang="en-US" altLang="pt-BR" baseline="0" dirty="0" err="1" smtClean="0"/>
              <a:t>condenatórias</a:t>
            </a:r>
            <a:r>
              <a:rPr lang="en-US" altLang="pt-BR" baseline="0" dirty="0" smtClean="0"/>
              <a:t> / </a:t>
            </a:r>
            <a:r>
              <a:rPr lang="en-US" altLang="pt-BR" baseline="0" dirty="0" err="1" smtClean="0"/>
              <a:t>sancionatórias</a:t>
            </a:r>
            <a:r>
              <a:rPr lang="en-US" altLang="pt-BR" baseline="0" dirty="0" smtClean="0"/>
              <a:t> antes de 2008 </a:t>
            </a:r>
            <a:r>
              <a:rPr lang="en-US" altLang="pt-BR" baseline="0" dirty="0" err="1" smtClean="0"/>
              <a:t>foram</a:t>
            </a:r>
            <a:r>
              <a:rPr lang="en-US" altLang="pt-BR" baseline="0" dirty="0" smtClean="0"/>
              <a:t> </a:t>
            </a:r>
            <a:r>
              <a:rPr lang="en-US" altLang="pt-BR" baseline="0" dirty="0" err="1" smtClean="0"/>
              <a:t>sustadas</a:t>
            </a:r>
            <a:r>
              <a:rPr lang="en-US" altLang="pt-BR" baseline="0" dirty="0" smtClean="0"/>
              <a:t>.</a:t>
            </a:r>
            <a:endParaRPr lang="en-US" altLang="pt-BR" baseline="0" dirty="0" smtClean="0"/>
          </a:p>
          <a:p>
            <a:pPr marL="0" marR="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altLang="pt-BR" baseline="0" dirty="0" smtClean="0"/>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pt-BR" dirty="0" smtClean="0"/>
              <a:t>Volume expressivo de recursos recebidos das IFES e demais órgãos públicos: as </a:t>
            </a:r>
            <a:r>
              <a:rPr lang="pt-BR" b="1" u="none" dirty="0" smtClean="0"/>
              <a:t>10 maiores da Região Sul</a:t>
            </a:r>
            <a:r>
              <a:rPr lang="pt-BR" u="none" baseline="0" dirty="0" smtClean="0"/>
              <a:t> </a:t>
            </a:r>
            <a:r>
              <a:rPr lang="pt-BR" baseline="0" dirty="0" smtClean="0"/>
              <a:t>somam mais de R$ 500 milhões.</a:t>
            </a:r>
            <a:r>
              <a:rPr lang="pt-BR" dirty="0" smtClean="0"/>
              <a:t> FAU é </a:t>
            </a:r>
            <a:r>
              <a:rPr lang="pt-BR" dirty="0" smtClean="0"/>
              <a:t>quarta.</a:t>
            </a:r>
            <a:endParaRPr lang="pt-BR" dirty="0" smtClean="0"/>
          </a:p>
          <a:p>
            <a:pPr marL="171450" indent="-171450">
              <a:buFont typeface="Arial" panose="020B0604020202020204" pitchFamily="34" charset="0"/>
              <a:buChar char="•"/>
              <a:defRPr/>
            </a:pPr>
            <a:r>
              <a:rPr lang="pt-BR" dirty="0" smtClean="0"/>
              <a:t>Irregularidades</a:t>
            </a:r>
            <a:r>
              <a:rPr lang="pt-BR" dirty="0" smtClean="0"/>
              <a:t>:</a:t>
            </a:r>
          </a:p>
          <a:p>
            <a:pPr marL="228600" indent="-228600">
              <a:buFont typeface="+mj-lt"/>
              <a:buAutoNum type="alphaLcParenR"/>
              <a:defRPr/>
            </a:pPr>
            <a:r>
              <a:rPr lang="pt-BR" dirty="0" smtClean="0"/>
              <a:t>contratação direta de </a:t>
            </a:r>
            <a:r>
              <a:rPr lang="pt-BR" dirty="0" err="1" smtClean="0"/>
              <a:t>FAPs</a:t>
            </a:r>
            <a:r>
              <a:rPr lang="pt-BR" dirty="0" smtClean="0"/>
              <a:t> em desrespeito às hipóteses de dispensa de licitação previstas no art. 1º da Lei 8.958/1994, sobretudo por causa do uso elástico do conceito de desenvolvimento institucional;</a:t>
            </a:r>
          </a:p>
          <a:p>
            <a:pPr marL="228600" indent="-228600">
              <a:buFont typeface="+mj-lt"/>
              <a:buAutoNum type="alphaLcParenR"/>
              <a:defRPr/>
            </a:pPr>
            <a:r>
              <a:rPr lang="pt-BR" dirty="0" smtClean="0"/>
              <a:t>inobservância, pelas fundações de apoio, dos procedimentos previstos na Lei 8.666/1993 nas contratações fundeadas por recursos públicos;</a:t>
            </a:r>
          </a:p>
          <a:p>
            <a:pPr marL="228600" indent="-228600">
              <a:buFont typeface="+mj-lt"/>
              <a:buAutoNum type="alphaLcParenR"/>
              <a:defRPr/>
            </a:pPr>
            <a:r>
              <a:rPr lang="pt-BR" dirty="0" smtClean="0"/>
              <a:t>baixa transparência e fragilidade dos mecanismos de prestação de contas dos contratos/convênios firmados pelas </a:t>
            </a:r>
            <a:r>
              <a:rPr lang="pt-BR" dirty="0" err="1" smtClean="0"/>
              <a:t>Ifes</a:t>
            </a:r>
            <a:r>
              <a:rPr lang="pt-BR" dirty="0" smtClean="0"/>
              <a:t> com as </a:t>
            </a:r>
            <a:r>
              <a:rPr lang="pt-BR" dirty="0" err="1" smtClean="0"/>
              <a:t>FAPs</a:t>
            </a:r>
            <a:r>
              <a:rPr lang="pt-BR" dirty="0" smtClean="0"/>
              <a:t>;</a:t>
            </a:r>
          </a:p>
          <a:p>
            <a:pPr marL="228600" indent="-228600">
              <a:buFont typeface="+mj-lt"/>
              <a:buAutoNum type="alphaLcParenR"/>
              <a:defRPr/>
            </a:pPr>
            <a:r>
              <a:rPr lang="pt-BR" dirty="0" smtClean="0"/>
              <a:t>debilidade do controle finalístico e de gestão das fundações de apoio pelas instituições apoiadas;</a:t>
            </a:r>
          </a:p>
          <a:p>
            <a:pPr marL="228600" indent="-228600">
              <a:buFont typeface="+mj-lt"/>
              <a:buAutoNum type="alphaLcParenR"/>
              <a:defRPr/>
            </a:pPr>
            <a:r>
              <a:rPr lang="pt-BR" dirty="0" smtClean="0"/>
              <a:t>desvirtuação dos requisitos de participação dos servidores das instituições federais contratantes;</a:t>
            </a:r>
          </a:p>
          <a:p>
            <a:pPr marL="228600" indent="-228600">
              <a:buFont typeface="+mj-lt"/>
              <a:buAutoNum type="alphaLcParenR"/>
              <a:defRPr/>
            </a:pPr>
            <a:r>
              <a:rPr lang="pt-BR" dirty="0" smtClean="0"/>
              <a:t>recebimento habitual e prolongado de bolsas, como forma de ocultar a remuneração pela prestação de serviços;</a:t>
            </a:r>
          </a:p>
          <a:p>
            <a:pPr marL="228600" indent="-228600">
              <a:buFont typeface="+mj-lt"/>
              <a:buAutoNum type="alphaLcParenR"/>
              <a:defRPr/>
            </a:pPr>
            <a:r>
              <a:rPr lang="pt-BR" dirty="0" smtClean="0"/>
              <a:t>exercício de atividades permanentes ou inerentes aos planos de cargos das </a:t>
            </a:r>
            <a:r>
              <a:rPr lang="pt-BR" dirty="0" err="1" smtClean="0"/>
              <a:t>Ifes</a:t>
            </a:r>
            <a:r>
              <a:rPr lang="pt-BR" dirty="0" smtClean="0"/>
              <a:t> por pessoal contratado para os projetos, configurando terceirização irregular de serviços; e</a:t>
            </a:r>
          </a:p>
          <a:p>
            <a:pPr marL="228600" indent="-228600">
              <a:buFont typeface="+mj-lt"/>
              <a:buAutoNum type="alphaLcParenR"/>
              <a:defRPr/>
            </a:pPr>
            <a:r>
              <a:rPr lang="pt-BR" dirty="0" smtClean="0"/>
              <a:t>empenho irregular em favor de </a:t>
            </a:r>
            <a:r>
              <a:rPr lang="pt-BR" dirty="0" err="1" smtClean="0"/>
              <a:t>FAPs</a:t>
            </a:r>
            <a:r>
              <a:rPr lang="pt-BR" dirty="0" smtClean="0"/>
              <a:t> como artifício para reter recursos tardiamente disponibilizados às </a:t>
            </a:r>
            <a:r>
              <a:rPr lang="pt-BR" dirty="0" err="1" smtClean="0"/>
              <a:t>Ifes</a:t>
            </a:r>
            <a:r>
              <a:rPr lang="pt-BR" dirty="0" smtClean="0"/>
              <a:t> para o exercício financeiro seguinte.</a:t>
            </a:r>
          </a:p>
          <a:p>
            <a:pPr>
              <a:buFont typeface="+mj-lt"/>
              <a:buNone/>
              <a:defRPr/>
            </a:pPr>
            <a:endParaRPr lang="pt-BR" dirty="0" smtClean="0"/>
          </a:p>
          <a:p>
            <a:pPr marL="0" indent="0">
              <a:buFont typeface="Arial" panose="020B0604020202020204" pitchFamily="34" charset="0"/>
              <a:buNone/>
              <a:defRPr/>
            </a:pPr>
            <a:endParaRPr lang="pt-BR" dirty="0" smtClean="0"/>
          </a:p>
        </p:txBody>
      </p:sp>
      <p:sp>
        <p:nvSpPr>
          <p:cNvPr id="9220" name="Espaço Reservado para Número de Slid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E54B934-9CA4-470D-9DD7-174BEBA9AB05}" type="slidenum">
              <a:rPr lang="pt-BR" altLang="pt-BR" smtClean="0">
                <a:latin typeface="Calibri" panose="020F0502020204030204" pitchFamily="34" charset="0"/>
              </a:rPr>
              <a:pPr/>
              <a:t>4</a:t>
            </a:fld>
            <a:endParaRPr lang="pt-BR" altLang="pt-BR" smtClean="0">
              <a:latin typeface="Calibri" panose="020F0502020204030204" pitchFamily="34" charset="0"/>
            </a:endParaRPr>
          </a:p>
        </p:txBody>
      </p:sp>
    </p:spTree>
    <p:extLst>
      <p:ext uri="{BB962C8B-B14F-4D97-AF65-F5344CB8AC3E}">
        <p14:creationId xmlns:p14="http://schemas.microsoft.com/office/powerpoint/2010/main" xmlns="" val="2924936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Espaço Reservado para Anotações 2"/>
          <p:cNvSpPr>
            <a:spLocks noGrp="1"/>
          </p:cNvSpPr>
          <p:nvPr>
            <p:ph type="body" idx="1"/>
          </p:nvPr>
        </p:nvSpPr>
        <p:spPr/>
        <p:txBody>
          <a:bodyPr>
            <a:normAutofit fontScale="85000" lnSpcReduction="20000"/>
          </a:bodyPr>
          <a:lstStyle/>
          <a:p>
            <a:pPr marL="171450" indent="-171450">
              <a:buFont typeface="Arial" panose="020B0604020202020204" pitchFamily="34" charset="0"/>
              <a:buChar char="•"/>
              <a:defRPr/>
            </a:pPr>
            <a:r>
              <a:rPr lang="pt-BR" sz="1200" kern="1200" dirty="0" smtClean="0">
                <a:solidFill>
                  <a:schemeClr val="tx1"/>
                </a:solidFill>
                <a:effectLst/>
                <a:latin typeface="+mn-lt"/>
                <a:ea typeface="+mn-ea"/>
                <a:cs typeface="+mn-cs"/>
              </a:rPr>
              <a:t>Por meio do </a:t>
            </a:r>
            <a:r>
              <a:rPr lang="pt-BR" sz="1200" b="0" i="0" kern="1200" dirty="0" smtClean="0">
                <a:solidFill>
                  <a:schemeClr val="tx1"/>
                </a:solidFill>
                <a:effectLst/>
                <a:latin typeface="+mn-lt"/>
                <a:ea typeface="+mn-ea"/>
                <a:cs typeface="+mn-cs"/>
              </a:rPr>
              <a:t>Acórdão 599/2008-Plenário</a:t>
            </a:r>
            <a:r>
              <a:rPr lang="pt-BR" sz="1200" kern="1200" dirty="0" smtClean="0">
                <a:solidFill>
                  <a:schemeClr val="tx1"/>
                </a:solidFill>
                <a:effectLst/>
                <a:latin typeface="+mn-lt"/>
                <a:ea typeface="+mn-ea"/>
                <a:cs typeface="+mn-cs"/>
              </a:rPr>
              <a:t>, foram </a:t>
            </a:r>
            <a:r>
              <a:rPr lang="pt-BR" sz="1200" b="1" u="sng" kern="1200" dirty="0" smtClean="0">
                <a:solidFill>
                  <a:schemeClr val="tx1"/>
                </a:solidFill>
                <a:effectLst/>
                <a:latin typeface="+mn-lt"/>
                <a:ea typeface="+mn-ea"/>
                <a:cs typeface="+mn-cs"/>
              </a:rPr>
              <a:t>expedidas à </a:t>
            </a:r>
            <a:r>
              <a:rPr lang="pt-BR" sz="1200" b="1" u="sng" kern="1200" dirty="0" err="1" smtClean="0">
                <a:solidFill>
                  <a:schemeClr val="tx1"/>
                </a:solidFill>
                <a:effectLst/>
                <a:latin typeface="+mn-lt"/>
                <a:ea typeface="+mn-ea"/>
                <a:cs typeface="+mn-cs"/>
              </a:rPr>
              <a:t>Ufpel</a:t>
            </a:r>
            <a:r>
              <a:rPr lang="pt-BR" sz="1200" b="1" u="sng" kern="1200" dirty="0" smtClean="0">
                <a:solidFill>
                  <a:schemeClr val="tx1"/>
                </a:solidFill>
                <a:effectLst/>
                <a:latin typeface="+mn-lt"/>
                <a:ea typeface="+mn-ea"/>
                <a:cs typeface="+mn-cs"/>
              </a:rPr>
              <a:t> 19 determinações</a:t>
            </a:r>
            <a:r>
              <a:rPr lang="pt-BR" sz="1200" kern="1200" dirty="0" smtClean="0">
                <a:solidFill>
                  <a:schemeClr val="tx1"/>
                </a:solidFill>
                <a:effectLst/>
                <a:latin typeface="+mn-lt"/>
                <a:ea typeface="+mn-ea"/>
                <a:cs typeface="+mn-cs"/>
              </a:rPr>
              <a:t>, no intuito de regularizar os procedimentos da instituição no que tange às relações com as fundações de apoio. </a:t>
            </a:r>
          </a:p>
          <a:p>
            <a:pPr marL="0" indent="0">
              <a:buFont typeface="Arial" panose="020B0604020202020204" pitchFamily="34" charset="0"/>
              <a:buNone/>
              <a:defRPr/>
            </a:pPr>
            <a:endParaRPr lang="pt-BR" sz="1200" kern="1200" dirty="0" smtClean="0">
              <a:solidFill>
                <a:schemeClr val="tx1"/>
              </a:solidFill>
              <a:effectLst/>
              <a:latin typeface="+mn-lt"/>
              <a:ea typeface="+mn-ea"/>
              <a:cs typeface="+mn-cs"/>
            </a:endParaRPr>
          </a:p>
          <a:p>
            <a:pPr marL="171450" indent="-171450">
              <a:buFont typeface="Arial" panose="020B0604020202020204" pitchFamily="34" charset="0"/>
              <a:buChar char="•"/>
              <a:defRPr/>
            </a:pPr>
            <a:r>
              <a:rPr lang="pt-BR" sz="1200" kern="1200" dirty="0" smtClean="0">
                <a:solidFill>
                  <a:schemeClr val="tx1"/>
                </a:solidFill>
                <a:effectLst/>
                <a:latin typeface="+mn-lt"/>
                <a:ea typeface="+mn-ea"/>
                <a:cs typeface="+mn-cs"/>
              </a:rPr>
              <a:t>O cumprimento do Acórdão 599/2008 foi </a:t>
            </a:r>
            <a:r>
              <a:rPr lang="pt-BR" sz="1200" b="0" i="1" u="sng" kern="1200" dirty="0" smtClean="0">
                <a:solidFill>
                  <a:schemeClr val="tx1"/>
                </a:solidFill>
                <a:effectLst/>
                <a:latin typeface="+mn-lt"/>
                <a:ea typeface="+mn-ea"/>
                <a:cs typeface="+mn-cs"/>
              </a:rPr>
              <a:t>monitorado por meio de verificação in loco em maio de 2010</a:t>
            </a:r>
            <a:r>
              <a:rPr lang="pt-BR" sz="1200" b="0" u="sng" kern="1200" dirty="0" smtClean="0">
                <a:solidFill>
                  <a:schemeClr val="tx1"/>
                </a:solidFill>
                <a:effectLst/>
                <a:latin typeface="+mn-lt"/>
                <a:ea typeface="+mn-ea"/>
                <a:cs typeface="+mn-cs"/>
              </a:rPr>
              <a:t>,</a:t>
            </a:r>
            <a:r>
              <a:rPr lang="pt-BR" sz="1200" kern="1200" dirty="0" smtClean="0">
                <a:solidFill>
                  <a:schemeClr val="tx1"/>
                </a:solidFill>
                <a:effectLst/>
                <a:latin typeface="+mn-lt"/>
                <a:ea typeface="+mn-ea"/>
                <a:cs typeface="+mn-cs"/>
              </a:rPr>
              <a:t> na qual foram constatados alguns avanços, cujos resultados não atingiram, no entender da equipe, o esperado, face à </a:t>
            </a:r>
            <a:r>
              <a:rPr lang="pt-BR" sz="1200" b="1" u="sng" kern="1200" dirty="0" smtClean="0">
                <a:solidFill>
                  <a:schemeClr val="tx1"/>
                </a:solidFill>
                <a:effectLst/>
                <a:latin typeface="+mn-lt"/>
                <a:ea typeface="+mn-ea"/>
                <a:cs typeface="+mn-cs"/>
              </a:rPr>
              <a:t>insuficiência da estrutura administrativa </a:t>
            </a:r>
            <a:r>
              <a:rPr lang="pt-BR" sz="1200" kern="1200" dirty="0" smtClean="0">
                <a:solidFill>
                  <a:schemeClr val="tx1"/>
                </a:solidFill>
                <a:effectLst/>
                <a:latin typeface="+mn-lt"/>
                <a:ea typeface="+mn-ea"/>
                <a:cs typeface="+mn-cs"/>
              </a:rPr>
              <a:t>criada pela Universidade e à </a:t>
            </a:r>
            <a:r>
              <a:rPr lang="pt-BR" sz="1200" b="1" u="sng" kern="1200" dirty="0" smtClean="0">
                <a:solidFill>
                  <a:schemeClr val="tx1"/>
                </a:solidFill>
                <a:effectLst/>
                <a:latin typeface="+mn-lt"/>
                <a:ea typeface="+mn-ea"/>
                <a:cs typeface="+mn-cs"/>
              </a:rPr>
              <a:t>baixa eficácia na definição de rotinas </a:t>
            </a:r>
            <a:r>
              <a:rPr lang="pt-BR" sz="1200" kern="1200" dirty="0" smtClean="0">
                <a:solidFill>
                  <a:schemeClr val="tx1"/>
                </a:solidFill>
                <a:effectLst/>
                <a:latin typeface="+mn-lt"/>
                <a:ea typeface="+mn-ea"/>
                <a:cs typeface="+mn-cs"/>
              </a:rPr>
              <a:t>no estabelecimento de responsabilidades pelo exame e pela expedição de pareceres sobre a regularidade da aplicação dos recursos transferidos às fundações</a:t>
            </a:r>
          </a:p>
          <a:p>
            <a:pPr marL="0" indent="0">
              <a:buFont typeface="Arial" panose="020B0604020202020204" pitchFamily="34" charset="0"/>
              <a:buNone/>
              <a:defRPr/>
            </a:pPr>
            <a:endParaRPr lang="pt-BR" sz="1200" kern="1200" dirty="0" smtClean="0">
              <a:solidFill>
                <a:schemeClr val="tx1"/>
              </a:solidFill>
              <a:effectLst/>
              <a:latin typeface="+mn-lt"/>
              <a:ea typeface="+mn-ea"/>
              <a:cs typeface="+mn-cs"/>
            </a:endParaRPr>
          </a:p>
          <a:p>
            <a:pPr marL="171450" indent="-171450">
              <a:buFont typeface="Arial" panose="020B0604020202020204" pitchFamily="34" charset="0"/>
              <a:buChar char="•"/>
              <a:defRPr/>
            </a:pPr>
            <a:r>
              <a:rPr lang="pt-BR" sz="1200" kern="1200" dirty="0" smtClean="0">
                <a:solidFill>
                  <a:schemeClr val="tx1"/>
                </a:solidFill>
                <a:effectLst/>
                <a:latin typeface="+mn-lt"/>
                <a:ea typeface="+mn-ea"/>
                <a:cs typeface="+mn-cs"/>
              </a:rPr>
              <a:t>Outras situações que ensejaram novas determinações</a:t>
            </a:r>
            <a:r>
              <a:rPr lang="pt-BR" sz="1200" kern="1200" baseline="0" dirty="0" smtClean="0">
                <a:solidFill>
                  <a:schemeClr val="tx1"/>
                </a:solidFill>
                <a:effectLst/>
                <a:latin typeface="+mn-lt"/>
                <a:ea typeface="+mn-ea"/>
                <a:cs typeface="+mn-cs"/>
              </a:rPr>
              <a:t> </a:t>
            </a:r>
            <a:r>
              <a:rPr lang="pt-BR" sz="1200" kern="1200" baseline="0" dirty="0" smtClean="0">
                <a:solidFill>
                  <a:schemeClr val="tx1"/>
                </a:solidFill>
                <a:effectLst/>
                <a:latin typeface="+mn-lt"/>
                <a:ea typeface="+mn-ea"/>
                <a:cs typeface="+mn-cs"/>
              </a:rPr>
              <a:t>- </a:t>
            </a:r>
            <a:r>
              <a:rPr lang="pt-BR" sz="1200" b="1" i="0" u="sng" kern="1200" dirty="0" smtClean="0">
                <a:solidFill>
                  <a:schemeClr val="tx1"/>
                </a:solidFill>
                <a:effectLst/>
                <a:latin typeface="+mn-lt"/>
                <a:ea typeface="+mn-ea"/>
                <a:cs typeface="+mn-cs"/>
              </a:rPr>
              <a:t>Acórdão </a:t>
            </a:r>
            <a:r>
              <a:rPr lang="pt-BR" sz="1200" b="1" i="0" u="sng" kern="1200" dirty="0" smtClean="0">
                <a:solidFill>
                  <a:schemeClr val="tx1"/>
                </a:solidFill>
                <a:effectLst/>
                <a:latin typeface="+mn-lt"/>
                <a:ea typeface="+mn-ea"/>
                <a:cs typeface="+mn-cs"/>
              </a:rPr>
              <a:t>872/2011-Plenário – Sessão de 06/04/2011. Consolidou</a:t>
            </a:r>
            <a:r>
              <a:rPr lang="pt-BR" sz="1200" kern="1200" dirty="0" smtClean="0">
                <a:solidFill>
                  <a:schemeClr val="tx1"/>
                </a:solidFill>
                <a:effectLst/>
                <a:latin typeface="+mn-lt"/>
                <a:ea typeface="+mn-ea"/>
                <a:cs typeface="+mn-cs"/>
              </a:rPr>
              <a:t> as novas determinações e as anteriores que não haviam sido cumpridas, que foram </a:t>
            </a:r>
            <a:r>
              <a:rPr lang="pt-BR" sz="1200" b="1" u="sng" kern="1200" dirty="0" smtClean="0">
                <a:solidFill>
                  <a:schemeClr val="tx1"/>
                </a:solidFill>
                <a:effectLst/>
                <a:latin typeface="+mn-lt"/>
                <a:ea typeface="+mn-ea"/>
                <a:cs typeface="+mn-cs"/>
              </a:rPr>
              <a:t>atualizadas de acordo com as alterações normativas supervenientes</a:t>
            </a:r>
            <a:r>
              <a:rPr lang="pt-BR" sz="1200" kern="1200" dirty="0" smtClean="0">
                <a:solidFill>
                  <a:schemeClr val="tx1"/>
                </a:solidFill>
                <a:effectLst/>
                <a:latin typeface="+mn-lt"/>
                <a:ea typeface="+mn-ea"/>
                <a:cs typeface="+mn-cs"/>
              </a:rPr>
              <a:t> - a alteração da Lei nº 8.958/1994 pela Lei nº 12.349/2010, a edição do Decreto 7.423/2010, revogando o Decreto 5.205/2004, e a edição da Portaria Interministerial 507/MP/MF/CGU, de 28 de novembro de 2011, que revogou a Portaria Interministerial 127/MP/MF/CGU, de 29 de maio de </a:t>
            </a:r>
            <a:r>
              <a:rPr lang="pt-BR" sz="1200" kern="1200" dirty="0" smtClean="0">
                <a:solidFill>
                  <a:schemeClr val="tx1"/>
                </a:solidFill>
                <a:effectLst/>
                <a:latin typeface="+mn-lt"/>
                <a:ea typeface="+mn-ea"/>
                <a:cs typeface="+mn-cs"/>
              </a:rPr>
              <a:t>2008.</a:t>
            </a:r>
            <a:endParaRPr lang="pt-BR" sz="1200" kern="1200" dirty="0" smtClean="0">
              <a:solidFill>
                <a:schemeClr val="tx1"/>
              </a:solidFill>
              <a:effectLst/>
              <a:latin typeface="+mn-lt"/>
              <a:ea typeface="+mn-ea"/>
              <a:cs typeface="+mn-cs"/>
            </a:endParaRPr>
          </a:p>
          <a:p>
            <a:pPr marL="0" indent="0">
              <a:buFont typeface="Arial" panose="020B0604020202020204" pitchFamily="34" charset="0"/>
              <a:buNone/>
              <a:defRPr/>
            </a:pPr>
            <a:endParaRPr lang="pt-BR" sz="1200" kern="1200" dirty="0" smtClean="0">
              <a:solidFill>
                <a:schemeClr val="tx1"/>
              </a:solidFill>
              <a:effectLst/>
              <a:latin typeface="+mn-lt"/>
              <a:ea typeface="+mn-ea"/>
              <a:cs typeface="+mn-cs"/>
            </a:endParaRPr>
          </a:p>
          <a:p>
            <a:pPr marL="171450" indent="-171450">
              <a:buFont typeface="Arial" panose="020B0604020202020204" pitchFamily="34" charset="0"/>
              <a:buChar char="•"/>
              <a:defRPr/>
            </a:pPr>
            <a:r>
              <a:rPr lang="pt-BR" sz="1200" b="1" u="sng" kern="1200" dirty="0" smtClean="0">
                <a:solidFill>
                  <a:schemeClr val="tx1"/>
                </a:solidFill>
                <a:effectLst/>
                <a:latin typeface="+mn-lt"/>
                <a:ea typeface="+mn-ea"/>
                <a:cs typeface="+mn-cs"/>
              </a:rPr>
              <a:t>Segundo monitoramento</a:t>
            </a:r>
            <a:r>
              <a:rPr lang="pt-BR" sz="1200" b="1" u="sng" kern="1200" baseline="0" dirty="0" smtClean="0">
                <a:solidFill>
                  <a:schemeClr val="tx1"/>
                </a:solidFill>
                <a:effectLst/>
                <a:latin typeface="+mn-lt"/>
                <a:ea typeface="+mn-ea"/>
                <a:cs typeface="+mn-cs"/>
              </a:rPr>
              <a:t> - </a:t>
            </a:r>
            <a:r>
              <a:rPr lang="pt-BR" sz="1200" b="1" u="sng" kern="1200" dirty="0" smtClean="0">
                <a:solidFill>
                  <a:schemeClr val="tx1"/>
                </a:solidFill>
                <a:effectLst/>
                <a:latin typeface="+mn-lt"/>
                <a:ea typeface="+mn-ea"/>
                <a:cs typeface="+mn-cs"/>
              </a:rPr>
              <a:t>Acórdão 4513/2013 </a:t>
            </a:r>
            <a:r>
              <a:rPr lang="pt-BR" sz="1200" kern="1200" dirty="0" smtClean="0">
                <a:solidFill>
                  <a:schemeClr val="tx1"/>
                </a:solidFill>
                <a:effectLst/>
                <a:latin typeface="+mn-lt"/>
                <a:ea typeface="+mn-ea"/>
                <a:cs typeface="+mn-cs"/>
              </a:rPr>
              <a:t>– 2ª Câmara, Sessão de 6/8/2013: </a:t>
            </a:r>
            <a:r>
              <a:rPr lang="pt-BR" dirty="0" smtClean="0"/>
              <a:t>1.7. </a:t>
            </a:r>
            <a:r>
              <a:rPr lang="pt-BR" b="1" u="sng" dirty="0" smtClean="0"/>
              <a:t>Dar ciência </a:t>
            </a:r>
            <a:r>
              <a:rPr lang="pt-BR" dirty="0" smtClean="0"/>
              <a:t>à Fundação Universidade Federal de Pelotas da necessidade de efetivar o cumprimento das determinações constantes do Acórdão nº 872/2011 –TCU – Plenário</a:t>
            </a:r>
          </a:p>
          <a:p>
            <a:pPr marL="0" indent="0">
              <a:buFont typeface="Arial" panose="020B0604020202020204" pitchFamily="34" charset="0"/>
              <a:buNone/>
              <a:defRPr/>
            </a:pPr>
            <a:endParaRPr lang="pt-BR" dirty="0" smtClean="0"/>
          </a:p>
          <a:p>
            <a:pPr marL="171450" indent="-171450">
              <a:buFont typeface="Arial" panose="020B0604020202020204" pitchFamily="34" charset="0"/>
              <a:buChar char="•"/>
              <a:defRPr/>
            </a:pPr>
            <a:r>
              <a:rPr lang="pt-BR" sz="1200" kern="1200" dirty="0" smtClean="0">
                <a:solidFill>
                  <a:schemeClr val="tx1"/>
                </a:solidFill>
                <a:effectLst/>
                <a:latin typeface="+mn-lt"/>
                <a:ea typeface="+mn-ea"/>
                <a:cs typeface="+mn-cs"/>
              </a:rPr>
              <a:t>Foi</a:t>
            </a:r>
            <a:r>
              <a:rPr lang="pt-BR" sz="1200" kern="1200" baseline="0" dirty="0" smtClean="0">
                <a:solidFill>
                  <a:schemeClr val="tx1"/>
                </a:solidFill>
                <a:effectLst/>
                <a:latin typeface="+mn-lt"/>
                <a:ea typeface="+mn-ea"/>
                <a:cs typeface="+mn-cs"/>
              </a:rPr>
              <a:t> considerado pelo TCU: </a:t>
            </a:r>
            <a:r>
              <a:rPr lang="pt-BR" sz="1200" kern="1200" dirty="0" smtClean="0">
                <a:solidFill>
                  <a:schemeClr val="tx1"/>
                </a:solidFill>
                <a:effectLst/>
                <a:latin typeface="+mn-lt"/>
                <a:ea typeface="+mn-ea"/>
                <a:cs typeface="+mn-cs"/>
              </a:rPr>
              <a:t>modificação legislativa após a prolação do primeiro Acórdão; houve uma greve geral em 2012, que dificultou a operacionalização de algumas medidas administrativas: nova equipe assumiu a Administração da UFPEL em 2013; e alguns dos itens constantes da deliberação monitorada integram o objeto de outros processos em andamento no TCU, a exemplo do subitem 9.1.13. Alerta quanto ao envio ao TCU do plano de ação objeto do subitem 9.1.3 do Acórdão 872/2011, visto que o expediente encaminhado em resposta à diligência referia medidas vagas, sem detalhamento e com prazo reduzidos que se apresentaram insuficientes</a:t>
            </a:r>
          </a:p>
          <a:p>
            <a:pPr marL="0" indent="0">
              <a:buFont typeface="Arial" panose="020B0604020202020204" pitchFamily="34" charset="0"/>
              <a:buNone/>
              <a:defRPr/>
            </a:pPr>
            <a:endParaRPr lang="pt-BR" sz="1200" kern="1200" dirty="0" smtClean="0">
              <a:solidFill>
                <a:schemeClr val="tx1"/>
              </a:solidFill>
              <a:effectLst/>
              <a:latin typeface="+mn-lt"/>
              <a:ea typeface="+mn-ea"/>
              <a:cs typeface="+mn-cs"/>
            </a:endParaRPr>
          </a:p>
          <a:p>
            <a:pPr marL="171450" indent="-171450">
              <a:buFont typeface="Arial" panose="020B0604020202020204" pitchFamily="34" charset="0"/>
              <a:buChar char="•"/>
              <a:defRPr/>
            </a:pPr>
            <a:endParaRPr lang="pt-BR" sz="1200" kern="1200" dirty="0" smtClean="0">
              <a:solidFill>
                <a:schemeClr val="tx1"/>
              </a:solidFill>
              <a:effectLst/>
              <a:latin typeface="+mn-lt"/>
              <a:ea typeface="+mn-ea"/>
              <a:cs typeface="+mn-cs"/>
            </a:endParaRPr>
          </a:p>
          <a:p>
            <a:pPr marL="171450" indent="-171450">
              <a:buFont typeface="Arial" panose="020B0604020202020204" pitchFamily="34" charset="0"/>
              <a:buChar char="•"/>
              <a:defRPr/>
            </a:pPr>
            <a:endParaRPr lang="pt-BR" dirty="0"/>
          </a:p>
        </p:txBody>
      </p:sp>
      <p:sp>
        <p:nvSpPr>
          <p:cNvPr id="9220" name="Espaço Reservado para Número de Slid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E54B934-9CA4-470D-9DD7-174BEBA9AB05}" type="slidenum">
              <a:rPr lang="pt-BR" altLang="pt-BR" smtClean="0">
                <a:latin typeface="Calibri" panose="020F0502020204030204" pitchFamily="34" charset="0"/>
              </a:rPr>
              <a:pPr/>
              <a:t>5</a:t>
            </a:fld>
            <a:endParaRPr lang="pt-BR" altLang="pt-BR" smtClean="0">
              <a:latin typeface="Calibri" panose="020F0502020204030204" pitchFamily="34" charset="0"/>
            </a:endParaRPr>
          </a:p>
        </p:txBody>
      </p:sp>
    </p:spTree>
    <p:extLst>
      <p:ext uri="{BB962C8B-B14F-4D97-AF65-F5344CB8AC3E}">
        <p14:creationId xmlns:p14="http://schemas.microsoft.com/office/powerpoint/2010/main" xmlns="" val="3724867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1267" name="Espaço Reservado para Anotaçõ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pt-BR" altLang="pt-BR" dirty="0" smtClean="0"/>
              <a:t>Esse </a:t>
            </a:r>
            <a:r>
              <a:rPr lang="pt-BR" altLang="pt-BR" dirty="0" smtClean="0"/>
              <a:t>entendimento </a:t>
            </a:r>
            <a:r>
              <a:rPr lang="pt-BR" altLang="pt-BR" b="1" u="sng" dirty="0" smtClean="0"/>
              <a:t>não estava claro antes do Acórdão</a:t>
            </a:r>
            <a:r>
              <a:rPr lang="pt-BR" altLang="pt-BR" dirty="0" smtClean="0"/>
              <a:t>; SECEX-RS já havia proposto nas auditorias anteriores ao Acórdão (no caso da </a:t>
            </a:r>
            <a:r>
              <a:rPr lang="pt-BR" altLang="pt-BR" dirty="0" err="1" smtClean="0"/>
              <a:t>Ufpel</a:t>
            </a:r>
            <a:r>
              <a:rPr lang="pt-BR" altLang="pt-BR" dirty="0" smtClean="0"/>
              <a:t>: Acórdão 599/2008)</a:t>
            </a:r>
          </a:p>
          <a:p>
            <a:pPr marL="0" indent="0">
              <a:buFontTx/>
              <a:buNone/>
            </a:pPr>
            <a:endParaRPr lang="pt-BR" altLang="pt-BR" dirty="0" smtClean="0"/>
          </a:p>
          <a:p>
            <a:pPr marL="171450" indent="-171450">
              <a:buFontTx/>
              <a:buChar char="•"/>
            </a:pPr>
            <a:r>
              <a:rPr lang="pt-BR" altLang="pt-BR" dirty="0" smtClean="0"/>
              <a:t>Conceito mais amplo, implicando a </a:t>
            </a:r>
            <a:r>
              <a:rPr lang="pt-BR" altLang="pt-BR" b="1" u="sng" dirty="0" smtClean="0"/>
              <a:t>não aceitação da tese dos “projetos privados”</a:t>
            </a:r>
            <a:r>
              <a:rPr lang="pt-BR" altLang="pt-BR" dirty="0" smtClean="0"/>
              <a:t> (caso da prestação de serviços). </a:t>
            </a:r>
            <a:r>
              <a:rPr lang="pt-BR" altLang="pt-BR" b="1" u="sng" dirty="0" smtClean="0"/>
              <a:t>Utiliza “grife” da IFES</a:t>
            </a:r>
          </a:p>
          <a:p>
            <a:pPr marL="0" indent="0">
              <a:buFontTx/>
              <a:buNone/>
            </a:pPr>
            <a:endParaRPr lang="pt-BR" altLang="pt-BR" dirty="0" smtClean="0"/>
          </a:p>
          <a:p>
            <a:pPr marL="171450" indent="-171450">
              <a:buFontTx/>
              <a:buChar char="•"/>
            </a:pPr>
            <a:r>
              <a:rPr lang="pt-BR" altLang="pt-BR" b="1" u="sng" dirty="0" smtClean="0"/>
              <a:t>Diferença das fontes de recursos</a:t>
            </a:r>
            <a:r>
              <a:rPr lang="pt-BR" altLang="pt-BR" dirty="0" smtClean="0"/>
              <a:t>: consignados no Orçamento e não consignados no Orçamento, </a:t>
            </a:r>
            <a:r>
              <a:rPr lang="pt-BR" altLang="pt-BR" b="1" u="sng" dirty="0" smtClean="0"/>
              <a:t>trazem consequências diferentes quanto às normas a serem aplicáveis</a:t>
            </a:r>
            <a:r>
              <a:rPr lang="pt-BR" altLang="pt-BR" dirty="0" smtClean="0"/>
              <a:t>, </a:t>
            </a:r>
            <a:r>
              <a:rPr lang="pt-BR" altLang="pt-BR" b="1" u="sng" dirty="0" smtClean="0"/>
              <a:t>porém</a:t>
            </a:r>
            <a:r>
              <a:rPr lang="pt-BR" altLang="pt-BR" dirty="0" smtClean="0"/>
              <a:t> nas duas situações devem ser exigidas as </a:t>
            </a:r>
            <a:r>
              <a:rPr lang="pt-BR" altLang="pt-BR" b="1" u="sng" dirty="0" smtClean="0"/>
              <a:t>prestações de contas e o saldo sempre deve ser recolhido </a:t>
            </a:r>
            <a:r>
              <a:rPr lang="pt-BR" altLang="pt-BR" dirty="0" smtClean="0"/>
              <a:t>ao </a:t>
            </a:r>
            <a:r>
              <a:rPr lang="pt-BR" altLang="pt-BR" dirty="0" smtClean="0"/>
              <a:t>cofre correspondente – concedente</a:t>
            </a:r>
            <a:r>
              <a:rPr lang="pt-BR" altLang="pt-BR" baseline="0" dirty="0" smtClean="0"/>
              <a:t> ou </a:t>
            </a:r>
            <a:r>
              <a:rPr lang="pt-BR" altLang="pt-BR" baseline="0" dirty="0" err="1" smtClean="0"/>
              <a:t>UFPel</a:t>
            </a:r>
            <a:r>
              <a:rPr lang="pt-BR" altLang="pt-BR" dirty="0" smtClean="0"/>
              <a:t> </a:t>
            </a:r>
            <a:r>
              <a:rPr lang="pt-BR" altLang="pt-BR" dirty="0" smtClean="0"/>
              <a:t>(não precisa ser diariamente, conforme recente modificação da Lei)</a:t>
            </a:r>
          </a:p>
          <a:p>
            <a:pPr marL="0" indent="0">
              <a:buFontTx/>
              <a:buNone/>
            </a:pPr>
            <a:endParaRPr lang="pt-BR" altLang="pt-BR" dirty="0" smtClean="0"/>
          </a:p>
        </p:txBody>
      </p:sp>
      <p:sp>
        <p:nvSpPr>
          <p:cNvPr id="11268" name="Espaço Reservado para Número de Slid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375C2A6-913E-419F-8761-E4FB6F43650F}" type="slidenum">
              <a:rPr lang="pt-BR" altLang="pt-BR" smtClean="0">
                <a:latin typeface="Calibri" panose="020F0502020204030204" pitchFamily="34" charset="0"/>
              </a:rPr>
              <a:pPr/>
              <a:t>6</a:t>
            </a:fld>
            <a:endParaRPr lang="pt-BR" altLang="pt-BR" smtClean="0">
              <a:latin typeface="Calibri" panose="020F0502020204030204" pitchFamily="34" charset="0"/>
            </a:endParaRPr>
          </a:p>
        </p:txBody>
      </p:sp>
    </p:spTree>
    <p:extLst>
      <p:ext uri="{BB962C8B-B14F-4D97-AF65-F5344CB8AC3E}">
        <p14:creationId xmlns:p14="http://schemas.microsoft.com/office/powerpoint/2010/main" xmlns="" val="4193964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3315" name="Espaço Reservado para Anotaçõ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marR="0" indent="-171450" algn="just" defTabSz="914400" rtl="0" eaLnBrk="0" fontAlgn="base" latinLnBrk="0" hangingPunct="0">
              <a:lnSpc>
                <a:spcPct val="100000"/>
              </a:lnSpc>
              <a:spcBef>
                <a:spcPct val="30000"/>
              </a:spcBef>
              <a:spcAft>
                <a:spcPct val="0"/>
              </a:spcAft>
              <a:buClrTx/>
              <a:buSzTx/>
              <a:buFontTx/>
              <a:buChar char="•"/>
              <a:tabLst/>
              <a:defRPr/>
            </a:pPr>
            <a:r>
              <a:rPr lang="pt-BR" altLang="pt-BR" dirty="0" smtClean="0"/>
              <a:t>Transparência</a:t>
            </a:r>
            <a:r>
              <a:rPr lang="pt-BR" altLang="pt-BR" dirty="0" smtClean="0"/>
              <a:t>: </a:t>
            </a:r>
            <a:r>
              <a:rPr lang="pt-BR" sz="1200" b="1" u="sng" kern="1200" dirty="0" smtClean="0">
                <a:solidFill>
                  <a:schemeClr val="tx1"/>
                </a:solidFill>
                <a:effectLst/>
                <a:latin typeface="+mn-lt"/>
                <a:ea typeface="+mn-ea"/>
                <a:cs typeface="+mn-cs"/>
              </a:rPr>
              <a:t>Princípio republicano e democrático </a:t>
            </a:r>
            <a:r>
              <a:rPr lang="pt-BR" sz="1200" kern="1200" dirty="0" smtClean="0">
                <a:solidFill>
                  <a:schemeClr val="tx1"/>
                </a:solidFill>
                <a:effectLst/>
                <a:latin typeface="+mn-lt"/>
                <a:ea typeface="+mn-ea"/>
                <a:cs typeface="+mn-cs"/>
              </a:rPr>
              <a:t>apto a induzir a transparência e a publicidade dos</a:t>
            </a:r>
            <a:r>
              <a:rPr lang="pt-BR" sz="1200" kern="1200" baseline="0" dirty="0" smtClean="0">
                <a:solidFill>
                  <a:schemeClr val="tx1"/>
                </a:solidFill>
                <a:effectLst/>
                <a:latin typeface="+mn-lt"/>
                <a:ea typeface="+mn-ea"/>
                <a:cs typeface="+mn-cs"/>
              </a:rPr>
              <a:t> atos dos gestores </a:t>
            </a:r>
            <a:r>
              <a:rPr lang="pt-BR" sz="1200" kern="1200" dirty="0" smtClean="0">
                <a:solidFill>
                  <a:schemeClr val="tx1"/>
                </a:solidFill>
                <a:effectLst/>
                <a:latin typeface="+mn-lt"/>
                <a:ea typeface="+mn-ea"/>
                <a:cs typeface="+mn-cs"/>
              </a:rPr>
              <a:t>e de lhes impor o dever de prestar contas. </a:t>
            </a:r>
          </a:p>
          <a:p>
            <a:pPr marL="171450" indent="-171450">
              <a:buFontTx/>
              <a:buChar char="•"/>
            </a:pPr>
            <a:r>
              <a:rPr lang="pt-BR" altLang="pt-BR" dirty="0" smtClean="0"/>
              <a:t>pressupõe </a:t>
            </a:r>
            <a:r>
              <a:rPr lang="pt-BR" altLang="pt-BR" dirty="0" smtClean="0"/>
              <a:t>não só a publicidade, mas a divulgação de informações ACESSÍVEIS E COMPREENSÍVEIS pelos órgãos de controle e pelo público em geral. </a:t>
            </a:r>
            <a:r>
              <a:rPr lang="pt-BR" altLang="pt-BR" b="1" u="sng" dirty="0" smtClean="0"/>
              <a:t>Último nível de maturidade no processo: informações </a:t>
            </a:r>
            <a:r>
              <a:rPr lang="pt-BR" altLang="pt-BR" b="1" u="sng" dirty="0" smtClean="0"/>
              <a:t>examináveis.</a:t>
            </a:r>
            <a:endParaRPr lang="pt-BR" altLang="pt-BR" b="1" u="sng" dirty="0" smtClean="0"/>
          </a:p>
          <a:p>
            <a:pPr marL="0" indent="0">
              <a:buFontTx/>
              <a:buNone/>
            </a:pPr>
            <a:endParaRPr lang="pt-BR" altLang="pt-BR" dirty="0" smtClean="0"/>
          </a:p>
          <a:p>
            <a:pPr marL="171450" indent="-171450">
              <a:buFontTx/>
              <a:buChar char="•"/>
            </a:pPr>
            <a:r>
              <a:rPr lang="pt-BR" altLang="pt-BR" dirty="0" smtClean="0"/>
              <a:t>Disposições da </a:t>
            </a:r>
            <a:r>
              <a:rPr lang="pt-BR" altLang="pt-BR" dirty="0" smtClean="0"/>
              <a:t>Lei </a:t>
            </a:r>
            <a:r>
              <a:rPr lang="pt-BR" altLang="pt-BR" dirty="0" smtClean="0"/>
              <a:t>de Transparência são </a:t>
            </a:r>
            <a:r>
              <a:rPr lang="pt-BR" altLang="pt-BR" b="1" u="sng" dirty="0" smtClean="0"/>
              <a:t>aplicáveis por conta do art. </a:t>
            </a:r>
            <a:r>
              <a:rPr lang="pt-BR" altLang="pt-BR" b="1" u="sng" dirty="0" smtClean="0"/>
              <a:t>2</a:t>
            </a:r>
            <a:r>
              <a:rPr lang="pt-BR" altLang="pt-BR" dirty="0" smtClean="0"/>
              <a:t>º.</a:t>
            </a:r>
            <a:r>
              <a:rPr lang="pt-BR" altLang="pt-BR" dirty="0" smtClean="0"/>
              <a:t>	</a:t>
            </a:r>
          </a:p>
        </p:txBody>
      </p:sp>
      <p:sp>
        <p:nvSpPr>
          <p:cNvPr id="13316" name="Espaço Reservado para Número de Slid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EF1763-A6E7-45EC-90B7-63976AC519C0}" type="slidenum">
              <a:rPr lang="pt-BR" altLang="pt-BR" smtClean="0">
                <a:latin typeface="Calibri" panose="020F0502020204030204" pitchFamily="34" charset="0"/>
              </a:rPr>
              <a:pPr/>
              <a:t>7</a:t>
            </a:fld>
            <a:endParaRPr lang="pt-BR" altLang="pt-BR" smtClean="0">
              <a:latin typeface="Calibri" panose="020F0502020204030204" pitchFamily="34" charset="0"/>
            </a:endParaRPr>
          </a:p>
        </p:txBody>
      </p:sp>
    </p:spTree>
    <p:extLst>
      <p:ext uri="{BB962C8B-B14F-4D97-AF65-F5344CB8AC3E}">
        <p14:creationId xmlns:p14="http://schemas.microsoft.com/office/powerpoint/2010/main" xmlns="" val="2415406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363" name="Espaço Reservado para Anotaçõ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normAutofit/>
          </a:bodyPr>
          <a:lstStyle/>
          <a:p>
            <a:pPr marL="171450" indent="-171450">
              <a:buFontTx/>
              <a:buChar char="•"/>
            </a:pPr>
            <a:r>
              <a:rPr lang="pt-BR" altLang="pt-BR" b="1" u="sng" dirty="0" smtClean="0"/>
              <a:t>Exigência dirigida diretamente à FAP</a:t>
            </a:r>
            <a:r>
              <a:rPr lang="pt-BR" altLang="pt-BR" dirty="0" smtClean="0"/>
              <a:t>: cinco elementos obrigatórios (mínimos</a:t>
            </a:r>
            <a:r>
              <a:rPr lang="pt-BR" altLang="pt-BR" dirty="0" smtClean="0"/>
              <a:t>).</a:t>
            </a:r>
            <a:endParaRPr lang="pt-BR" altLang="pt-BR" dirty="0" smtClean="0"/>
          </a:p>
          <a:p>
            <a:pPr marL="0" indent="0">
              <a:buFontTx/>
              <a:buNone/>
            </a:pPr>
            <a:endParaRPr lang="pt-BR" altLang="pt-BR" dirty="0" smtClean="0"/>
          </a:p>
          <a:p>
            <a:pPr marL="171450" indent="-171450">
              <a:buFontTx/>
              <a:buChar char="•"/>
            </a:pPr>
            <a:r>
              <a:rPr lang="pt-BR" altLang="pt-BR" dirty="0" smtClean="0"/>
              <a:t>É </a:t>
            </a:r>
            <a:r>
              <a:rPr lang="pt-BR" altLang="pt-BR" b="1" u="sng" baseline="0" dirty="0" smtClean="0"/>
              <a:t>requisito para recredenciamento </a:t>
            </a:r>
            <a:r>
              <a:rPr lang="pt-BR" altLang="pt-BR" baseline="0" dirty="0" smtClean="0"/>
              <a:t>(item 9.6.1 do Acórdão 3559/2014). Conselho Superior da </a:t>
            </a:r>
            <a:r>
              <a:rPr lang="pt-BR" altLang="pt-BR" baseline="0" dirty="0" err="1" smtClean="0"/>
              <a:t>Ufpel</a:t>
            </a:r>
            <a:r>
              <a:rPr lang="pt-BR" altLang="pt-BR" baseline="0" dirty="0" smtClean="0"/>
              <a:t> deve se manifestar </a:t>
            </a:r>
            <a:r>
              <a:rPr lang="pt-BR" altLang="pt-BR" baseline="0" dirty="0" err="1" smtClean="0"/>
              <a:t>qto</a:t>
            </a:r>
            <a:r>
              <a:rPr lang="pt-BR" altLang="pt-BR" baseline="0" dirty="0" smtClean="0"/>
              <a:t> ao atendimento do art. 4º-A (art. 2º, § único)</a:t>
            </a:r>
            <a:endParaRPr lang="pt-BR" altLang="pt-BR" dirty="0" smtClean="0"/>
          </a:p>
          <a:p>
            <a:pPr marL="0" indent="0">
              <a:buFontTx/>
              <a:buNone/>
            </a:pPr>
            <a:endParaRPr lang="pt-BR" altLang="pt-BR" dirty="0" smtClean="0"/>
          </a:p>
          <a:p>
            <a:pPr marL="171450" indent="-171450">
              <a:buFontTx/>
              <a:buChar char="•"/>
              <a:defRPr/>
            </a:pPr>
            <a:r>
              <a:rPr lang="pt-BR" sz="1200" b="0" i="0" u="none" strike="noStrike" kern="1200" baseline="0" dirty="0" smtClean="0">
                <a:solidFill>
                  <a:schemeClr val="tx1"/>
                </a:solidFill>
                <a:latin typeface="+mn-lt"/>
                <a:ea typeface="+mn-ea"/>
                <a:cs typeface="+mn-cs"/>
              </a:rPr>
              <a:t>O STF firmou entendimento de que </a:t>
            </a:r>
            <a:r>
              <a:rPr lang="pt-BR" sz="1200" b="0" i="0" u="sng" strike="noStrike" kern="1200" baseline="0" dirty="0" smtClean="0">
                <a:solidFill>
                  <a:schemeClr val="tx1"/>
                </a:solidFill>
                <a:latin typeface="+mn-lt"/>
                <a:ea typeface="+mn-ea"/>
                <a:cs typeface="+mn-cs"/>
              </a:rPr>
              <a:t>a remuneração dos agentes públicos constitui informação de interesse coletivo ou geral </a:t>
            </a:r>
            <a:r>
              <a:rPr lang="pt-BR" sz="1200" b="0" i="0" u="none" strike="noStrike" kern="1200" baseline="0" dirty="0" smtClean="0">
                <a:solidFill>
                  <a:schemeClr val="tx1"/>
                </a:solidFill>
                <a:latin typeface="+mn-lt"/>
                <a:ea typeface="+mn-ea"/>
                <a:cs typeface="+mn-cs"/>
              </a:rPr>
              <a:t>(inciso XXXIII do art. 5º da Constituição Federal). O direito de receber dos órgãos e entidades da Administração Pública </a:t>
            </a:r>
            <a:r>
              <a:rPr lang="pt-BR" sz="1200" b="1" i="0" u="none" strike="noStrike" kern="1200" baseline="0" dirty="0" smtClean="0">
                <a:solidFill>
                  <a:schemeClr val="tx1"/>
                </a:solidFill>
                <a:latin typeface="+mn-lt"/>
                <a:ea typeface="+mn-ea"/>
                <a:cs typeface="+mn-cs"/>
              </a:rPr>
              <a:t>informações revestidas de interesse geral ou coletivo </a:t>
            </a:r>
            <a:r>
              <a:rPr lang="pt-BR" sz="1200" b="0" i="0" u="none" strike="noStrike" kern="1200" baseline="0" dirty="0" smtClean="0">
                <a:solidFill>
                  <a:schemeClr val="tx1"/>
                </a:solidFill>
                <a:latin typeface="+mn-lt"/>
                <a:ea typeface="+mn-ea"/>
                <a:cs typeface="+mn-cs"/>
              </a:rPr>
              <a:t>qualifica-se como prerrogativa de índole constitucional, sujeita, unicamente, às limitações fixadas no próprio texto da Carta Política (art. 5º, incisos XIV e XXXIII), ou seja, o exercício desse direito pressupõe o pleno acesso aos dados </a:t>
            </a:r>
            <a:r>
              <a:rPr lang="pt-BR" sz="1200" b="1" i="0" u="none" strike="noStrike" kern="1200" baseline="0" dirty="0" smtClean="0">
                <a:solidFill>
                  <a:schemeClr val="tx1"/>
                </a:solidFill>
                <a:latin typeface="+mn-lt"/>
                <a:ea typeface="+mn-ea"/>
                <a:cs typeface="+mn-cs"/>
              </a:rPr>
              <a:t>passíveis de serem enquadrados como públicos</a:t>
            </a:r>
            <a:r>
              <a:rPr lang="pt-BR" sz="1200" b="0" i="0" u="none" strike="noStrike" kern="1200" baseline="0" dirty="0" smtClean="0">
                <a:solidFill>
                  <a:schemeClr val="tx1"/>
                </a:solidFill>
                <a:latin typeface="+mn-lt"/>
                <a:ea typeface="+mn-ea"/>
                <a:cs typeface="+mn-cs"/>
              </a:rPr>
              <a:t>, e indiscutivelmente o são os alusivos à satisfação de despesas a título de remuneração dos servidores e autoridades (MS-24.725/DF, Rel. Min. Celso de Melo, DJ de 9/12/2003; Ag. Reg. MC – MS 28.177-4, Rel. Min. Marco Aurélio</a:t>
            </a:r>
            <a:r>
              <a:rPr lang="pt-BR" sz="1200" b="0" i="0" u="none" strike="noStrike" kern="1200" baseline="0" dirty="0" smtClean="0">
                <a:solidFill>
                  <a:schemeClr val="tx1"/>
                </a:solidFill>
                <a:latin typeface="+mn-lt"/>
                <a:ea typeface="+mn-ea"/>
                <a:cs typeface="+mn-cs"/>
              </a:rPr>
              <a:t>). </a:t>
            </a:r>
            <a:endParaRPr lang="pt-BR" sz="1200" b="0" i="0" u="none" strike="noStrike" kern="1200" baseline="0" dirty="0" smtClean="0">
              <a:solidFill>
                <a:schemeClr val="tx1"/>
              </a:solidFill>
              <a:latin typeface="+mn-lt"/>
              <a:ea typeface="+mn-ea"/>
              <a:cs typeface="+mn-cs"/>
            </a:endParaRPr>
          </a:p>
          <a:p>
            <a:pPr marL="0" indent="0">
              <a:buFontTx/>
              <a:buNone/>
              <a:defRPr/>
            </a:pPr>
            <a:endParaRPr lang="pt-BR" sz="1200" b="0" i="0" u="none" strike="noStrike" kern="1200" baseline="0" dirty="0" smtClean="0">
              <a:solidFill>
                <a:schemeClr val="tx1"/>
              </a:solidFill>
              <a:latin typeface="+mn-lt"/>
              <a:ea typeface="+mn-ea"/>
              <a:cs typeface="+mn-cs"/>
            </a:endParaRPr>
          </a:p>
          <a:p>
            <a:pPr marL="171450" indent="-171450">
              <a:buFontTx/>
              <a:buChar char="•"/>
            </a:pPr>
            <a:endParaRPr lang="pt-BR" altLang="pt-BR" dirty="0" smtClean="0"/>
          </a:p>
        </p:txBody>
      </p:sp>
      <p:sp>
        <p:nvSpPr>
          <p:cNvPr id="15364" name="Espaço Reservado para Número de Slid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80D0AC0-C81F-4885-A0EA-F1516B2395CF}" type="slidenum">
              <a:rPr lang="pt-BR" altLang="pt-BR" smtClean="0">
                <a:latin typeface="Calibri" panose="020F0502020204030204" pitchFamily="34" charset="0"/>
              </a:rPr>
              <a:pPr/>
              <a:t>8</a:t>
            </a:fld>
            <a:endParaRPr lang="pt-BR" altLang="pt-BR" smtClean="0">
              <a:latin typeface="Calibri" panose="020F0502020204030204" pitchFamily="34" charset="0"/>
            </a:endParaRPr>
          </a:p>
        </p:txBody>
      </p:sp>
    </p:spTree>
    <p:extLst>
      <p:ext uri="{BB962C8B-B14F-4D97-AF65-F5344CB8AC3E}">
        <p14:creationId xmlns:p14="http://schemas.microsoft.com/office/powerpoint/2010/main" xmlns="" val="1867697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11" name="Espaço Reservado para Anotações 2"/>
          <p:cNvSpPr>
            <a:spLocks noGrp="1"/>
          </p:cNvSpPr>
          <p:nvPr>
            <p:ph type="body" idx="1"/>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normAutofit/>
          </a:bodyPr>
          <a:lstStyle/>
          <a:p>
            <a:pPr marL="171450" indent="-171450">
              <a:buFontTx/>
              <a:buChar char="•"/>
              <a:defRPr/>
            </a:pPr>
            <a:r>
              <a:rPr lang="pt-BR" altLang="pt-BR" b="1" u="sng" dirty="0" smtClean="0"/>
              <a:t>Disposição destinada à IFES</a:t>
            </a:r>
            <a:r>
              <a:rPr lang="pt-BR" altLang="pt-BR" dirty="0" smtClean="0"/>
              <a:t>: necessidade do controle centralizado e da ampla publicidade. </a:t>
            </a:r>
            <a:r>
              <a:rPr lang="pt-BR" altLang="pt-BR" b="1" u="sng" dirty="0" smtClean="0"/>
              <a:t>Comunidade acadêmica</a:t>
            </a:r>
            <a:r>
              <a:rPr lang="pt-BR" altLang="pt-BR" b="1" u="sng" baseline="0" dirty="0" smtClean="0"/>
              <a:t> e sociedade precisam conhecer </a:t>
            </a:r>
            <a:r>
              <a:rPr lang="pt-BR" altLang="pt-BR" baseline="0" dirty="0" smtClean="0"/>
              <a:t>os projetos, e deve ser facilitado o acesso para que pesquisadores e demais servidores da Universidade possam propor </a:t>
            </a:r>
            <a:r>
              <a:rPr lang="pt-BR" altLang="pt-BR" baseline="0" dirty="0" smtClean="0"/>
              <a:t>projetos.</a:t>
            </a:r>
            <a:endParaRPr lang="pt-BR" altLang="pt-BR" dirty="0" smtClean="0"/>
          </a:p>
          <a:p>
            <a:pPr marL="0" indent="0">
              <a:buFontTx/>
              <a:buNone/>
              <a:defRPr/>
            </a:pPr>
            <a:endParaRPr lang="pt-BR" altLang="pt-BR" dirty="0" smtClean="0"/>
          </a:p>
          <a:p>
            <a:pPr marL="171450" indent="-171450">
              <a:buFontTx/>
              <a:buChar char="•"/>
              <a:defRPr/>
            </a:pPr>
            <a:r>
              <a:rPr lang="pt-BR" altLang="pt-BR" dirty="0" smtClean="0"/>
              <a:t>Controle centralizado para </a:t>
            </a:r>
            <a:r>
              <a:rPr lang="pt-BR" altLang="pt-BR" b="1" u="sng" dirty="0" smtClean="0"/>
              <a:t>evitar os projetos informais </a:t>
            </a:r>
            <a:r>
              <a:rPr lang="pt-BR" altLang="pt-BR" dirty="0" smtClean="0"/>
              <a:t>e os projetos restritos às Unidades Acadêmicas ou mesmo aos professores. Projetos devem ser institucionalizados, aprovados previamente pelos órgãos </a:t>
            </a:r>
            <a:r>
              <a:rPr lang="pt-BR" altLang="pt-BR" dirty="0" smtClean="0"/>
              <a:t>competentes.</a:t>
            </a:r>
            <a:endParaRPr lang="pt-BR" altLang="pt-BR" dirty="0" smtClean="0"/>
          </a:p>
          <a:p>
            <a:pPr marL="171450" indent="-171450">
              <a:buFontTx/>
              <a:buChar char="•"/>
              <a:defRPr/>
            </a:pPr>
            <a:endParaRPr lang="pt-BR" sz="1200" b="0" i="0" u="none" strike="noStrike" kern="1200" baseline="0" dirty="0" smtClean="0">
              <a:solidFill>
                <a:schemeClr val="tx1"/>
              </a:solidFill>
              <a:latin typeface="+mn-lt"/>
              <a:ea typeface="+mn-ea"/>
              <a:cs typeface="+mn-cs"/>
            </a:endParaRPr>
          </a:p>
          <a:p>
            <a:pPr>
              <a:defRPr/>
            </a:pPr>
            <a:endParaRPr lang="pt-BR" altLang="pt-BR" dirty="0" smtClean="0"/>
          </a:p>
          <a:p>
            <a:pPr marL="171450" indent="-171450">
              <a:buFontTx/>
              <a:buChar char="•"/>
              <a:defRPr/>
            </a:pPr>
            <a:endParaRPr lang="pt-BR" altLang="pt-BR" dirty="0" smtClean="0"/>
          </a:p>
        </p:txBody>
      </p:sp>
      <p:sp>
        <p:nvSpPr>
          <p:cNvPr id="17412" name="Espaço Reservado para Número de Slid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82C9F84-9574-4836-8C02-5096848CA286}" type="slidenum">
              <a:rPr lang="pt-BR" altLang="pt-BR" smtClean="0">
                <a:latin typeface="Calibri" panose="020F0502020204030204" pitchFamily="34" charset="0"/>
              </a:rPr>
              <a:pPr/>
              <a:t>9</a:t>
            </a:fld>
            <a:endParaRPr lang="pt-BR" altLang="pt-BR" smtClean="0">
              <a:latin typeface="Calibri" panose="020F0502020204030204" pitchFamily="34" charset="0"/>
            </a:endParaRPr>
          </a:p>
        </p:txBody>
      </p:sp>
    </p:spTree>
    <p:extLst>
      <p:ext uri="{BB962C8B-B14F-4D97-AF65-F5344CB8AC3E}">
        <p14:creationId xmlns:p14="http://schemas.microsoft.com/office/powerpoint/2010/main" xmlns="" val="2449939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F64F7B59-F4EA-4A6D-8F84-6FC91ED74287}" type="datetimeFigureOut">
              <a:rPr lang="pt-BR"/>
              <a:pPr>
                <a:defRPr/>
              </a:pPr>
              <a:t>23/04/2015</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3903B297-23F0-4148-96A2-7ED141347CB4}" type="slidenum">
              <a:rPr lang="pt-BR" altLang="pt-BR"/>
              <a:pPr>
                <a:defRPr/>
              </a:pPr>
              <a:t>‹nº›</a:t>
            </a:fld>
            <a:endParaRPr lang="pt-BR" altLang="pt-BR"/>
          </a:p>
        </p:txBody>
      </p:sp>
    </p:spTree>
    <p:extLst>
      <p:ext uri="{BB962C8B-B14F-4D97-AF65-F5344CB8AC3E}">
        <p14:creationId xmlns:p14="http://schemas.microsoft.com/office/powerpoint/2010/main" xmlns="" val="2000198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D5C9A6A9-3F31-4776-B415-CC4224521A0C}" type="datetimeFigureOut">
              <a:rPr lang="pt-BR"/>
              <a:pPr>
                <a:defRPr/>
              </a:pPr>
              <a:t>23/04/2015</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5F870254-3E88-4BF7-952F-84684FEAEE86}" type="slidenum">
              <a:rPr lang="pt-BR" altLang="pt-BR"/>
              <a:pPr>
                <a:defRPr/>
              </a:pPr>
              <a:t>‹nº›</a:t>
            </a:fld>
            <a:endParaRPr lang="pt-BR" altLang="pt-BR"/>
          </a:p>
        </p:txBody>
      </p:sp>
    </p:spTree>
    <p:extLst>
      <p:ext uri="{BB962C8B-B14F-4D97-AF65-F5344CB8AC3E}">
        <p14:creationId xmlns:p14="http://schemas.microsoft.com/office/powerpoint/2010/main" xmlns="" val="2314992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2AE4C499-E069-4640-85B7-3AE3A7F5625B}" type="datetimeFigureOut">
              <a:rPr lang="pt-BR"/>
              <a:pPr>
                <a:defRPr/>
              </a:pPr>
              <a:t>23/04/2015</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F5361FBA-5409-4C5B-8631-6ED8F9542C35}" type="slidenum">
              <a:rPr lang="pt-BR" altLang="pt-BR"/>
              <a:pPr>
                <a:defRPr/>
              </a:pPr>
              <a:t>‹nº›</a:t>
            </a:fld>
            <a:endParaRPr lang="pt-BR" altLang="pt-BR"/>
          </a:p>
        </p:txBody>
      </p:sp>
    </p:spTree>
    <p:extLst>
      <p:ext uri="{BB962C8B-B14F-4D97-AF65-F5344CB8AC3E}">
        <p14:creationId xmlns:p14="http://schemas.microsoft.com/office/powerpoint/2010/main" xmlns="" val="3237215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0AE89904-0365-4B6A-B2C7-C90D993A950C}" type="datetimeFigureOut">
              <a:rPr lang="pt-BR"/>
              <a:pPr>
                <a:defRPr/>
              </a:pPr>
              <a:t>23/04/2015</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0255423E-6A44-4AB9-80BB-CF57DFCB8C61}" type="slidenum">
              <a:rPr lang="pt-BR" altLang="pt-BR"/>
              <a:pPr>
                <a:defRPr/>
              </a:pPr>
              <a:t>‹nº›</a:t>
            </a:fld>
            <a:endParaRPr lang="pt-BR" altLang="pt-BR"/>
          </a:p>
        </p:txBody>
      </p:sp>
    </p:spTree>
    <p:extLst>
      <p:ext uri="{BB962C8B-B14F-4D97-AF65-F5344CB8AC3E}">
        <p14:creationId xmlns:p14="http://schemas.microsoft.com/office/powerpoint/2010/main" xmlns="" val="386753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1E3E46F1-C374-4D67-BA59-8175F468C73A}" type="datetimeFigureOut">
              <a:rPr lang="pt-BR"/>
              <a:pPr>
                <a:defRPr/>
              </a:pPr>
              <a:t>23/04/2015</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87302543-1597-4161-BE88-827E3BCB854E}" type="slidenum">
              <a:rPr lang="pt-BR" altLang="pt-BR"/>
              <a:pPr>
                <a:defRPr/>
              </a:pPr>
              <a:t>‹nº›</a:t>
            </a:fld>
            <a:endParaRPr lang="pt-BR" altLang="pt-BR"/>
          </a:p>
        </p:txBody>
      </p:sp>
    </p:spTree>
    <p:extLst>
      <p:ext uri="{BB962C8B-B14F-4D97-AF65-F5344CB8AC3E}">
        <p14:creationId xmlns:p14="http://schemas.microsoft.com/office/powerpoint/2010/main" xmlns="" val="4204443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BA280610-5419-4ED2-AFC8-B4A92B153057}" type="datetimeFigureOut">
              <a:rPr lang="pt-BR"/>
              <a:pPr>
                <a:defRPr/>
              </a:pPr>
              <a:t>23/04/2015</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BC7C65D7-6B5E-40FA-A39A-6AF4CD2ECD28}" type="slidenum">
              <a:rPr lang="pt-BR" altLang="pt-BR"/>
              <a:pPr>
                <a:defRPr/>
              </a:pPr>
              <a:t>‹nº›</a:t>
            </a:fld>
            <a:endParaRPr lang="pt-BR" altLang="pt-BR"/>
          </a:p>
        </p:txBody>
      </p:sp>
    </p:spTree>
    <p:extLst>
      <p:ext uri="{BB962C8B-B14F-4D97-AF65-F5344CB8AC3E}">
        <p14:creationId xmlns:p14="http://schemas.microsoft.com/office/powerpoint/2010/main" xmlns="" val="3726476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772951B0-DD46-46B3-9A04-2269F310936C}" type="datetimeFigureOut">
              <a:rPr lang="pt-BR"/>
              <a:pPr>
                <a:defRPr/>
              </a:pPr>
              <a:t>23/04/2015</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09F20887-9F17-4502-956C-2F842C68DBA9}" type="slidenum">
              <a:rPr lang="pt-BR" altLang="pt-BR"/>
              <a:pPr>
                <a:defRPr/>
              </a:pPr>
              <a:t>‹nº›</a:t>
            </a:fld>
            <a:endParaRPr lang="pt-BR" altLang="pt-BR"/>
          </a:p>
        </p:txBody>
      </p:sp>
    </p:spTree>
    <p:extLst>
      <p:ext uri="{BB962C8B-B14F-4D97-AF65-F5344CB8AC3E}">
        <p14:creationId xmlns:p14="http://schemas.microsoft.com/office/powerpoint/2010/main" xmlns="" val="233484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54520952-7CCB-4A9F-9ECB-C72FDB470469}" type="datetimeFigureOut">
              <a:rPr lang="pt-BR"/>
              <a:pPr>
                <a:defRPr/>
              </a:pPr>
              <a:t>23/04/2015</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ACECDF15-3F1E-4968-808F-AC3F910B363B}" type="slidenum">
              <a:rPr lang="pt-BR" altLang="pt-BR"/>
              <a:pPr>
                <a:defRPr/>
              </a:pPr>
              <a:t>‹nº›</a:t>
            </a:fld>
            <a:endParaRPr lang="pt-BR" altLang="pt-BR"/>
          </a:p>
        </p:txBody>
      </p:sp>
    </p:spTree>
    <p:extLst>
      <p:ext uri="{BB962C8B-B14F-4D97-AF65-F5344CB8AC3E}">
        <p14:creationId xmlns:p14="http://schemas.microsoft.com/office/powerpoint/2010/main" xmlns="" val="1866352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17879355-61A2-4668-8083-8E1AC2154A07}" type="datetimeFigureOut">
              <a:rPr lang="pt-BR"/>
              <a:pPr>
                <a:defRPr/>
              </a:pPr>
              <a:t>23/04/2015</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8205082F-9A85-4A25-B964-77BC7470DEE1}" type="slidenum">
              <a:rPr lang="pt-BR" altLang="pt-BR"/>
              <a:pPr>
                <a:defRPr/>
              </a:pPr>
              <a:t>‹nº›</a:t>
            </a:fld>
            <a:endParaRPr lang="pt-BR" altLang="pt-BR"/>
          </a:p>
        </p:txBody>
      </p:sp>
    </p:spTree>
    <p:extLst>
      <p:ext uri="{BB962C8B-B14F-4D97-AF65-F5344CB8AC3E}">
        <p14:creationId xmlns:p14="http://schemas.microsoft.com/office/powerpoint/2010/main" xmlns="" val="1429651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CCB0C30C-029B-4300-B59C-B052CEC680E8}" type="datetimeFigureOut">
              <a:rPr lang="pt-BR"/>
              <a:pPr>
                <a:defRPr/>
              </a:pPr>
              <a:t>23/04/2015</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69F3E616-94B2-4D37-A9A6-C3BAE64CFF11}" type="slidenum">
              <a:rPr lang="pt-BR" altLang="pt-BR"/>
              <a:pPr>
                <a:defRPr/>
              </a:pPr>
              <a:t>‹nº›</a:t>
            </a:fld>
            <a:endParaRPr lang="pt-BR" altLang="pt-BR"/>
          </a:p>
        </p:txBody>
      </p:sp>
    </p:spTree>
    <p:extLst>
      <p:ext uri="{BB962C8B-B14F-4D97-AF65-F5344CB8AC3E}">
        <p14:creationId xmlns:p14="http://schemas.microsoft.com/office/powerpoint/2010/main" xmlns="" val="2885599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59DB3AF4-5940-421E-ABB4-806DFD2B0688}" type="datetimeFigureOut">
              <a:rPr lang="pt-BR"/>
              <a:pPr>
                <a:defRPr/>
              </a:pPr>
              <a:t>23/04/2015</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93D5A17A-3F5B-42BB-9638-40641DEDDE01}" type="slidenum">
              <a:rPr lang="pt-BR" altLang="pt-BR"/>
              <a:pPr>
                <a:defRPr/>
              </a:pPr>
              <a:t>‹nº›</a:t>
            </a:fld>
            <a:endParaRPr lang="pt-BR" altLang="pt-BR"/>
          </a:p>
        </p:txBody>
      </p:sp>
    </p:spTree>
    <p:extLst>
      <p:ext uri="{BB962C8B-B14F-4D97-AF65-F5344CB8AC3E}">
        <p14:creationId xmlns:p14="http://schemas.microsoft.com/office/powerpoint/2010/main" xmlns="" val="1288012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smtClean="0"/>
              <a:t>Clique para editar o estilo do título mestre</a:t>
            </a:r>
          </a:p>
        </p:txBody>
      </p:sp>
      <p:sp>
        <p:nvSpPr>
          <p:cNvPr id="1027" name="Espaço Reservado para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DB04B82-F0F7-4D61-8B23-726A23DAF41B}" type="datetimeFigureOut">
              <a:rPr lang="pt-BR"/>
              <a:pPr>
                <a:defRPr/>
              </a:pPr>
              <a:t>23/04/2015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DB1650A9-AB89-4FEB-9D2B-B111503EBDD4}"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planalto.gov.br/ccivil_03/_Ato2007-2010/2010/Lei/L12349.ht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planalto.gov.br/ccivil_03/LEIS/L8958.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CaixaDeTexto 4"/>
          <p:cNvSpPr txBox="1"/>
          <p:nvPr/>
        </p:nvSpPr>
        <p:spPr>
          <a:xfrm>
            <a:off x="1763713" y="1773238"/>
            <a:ext cx="6553200" cy="2308324"/>
          </a:xfrm>
          <a:prstGeom prst="rect">
            <a:avLst/>
          </a:prstGeom>
          <a:noFill/>
        </p:spPr>
        <p:txBody>
          <a:bodyPr>
            <a:spAutoFit/>
          </a:bodyPr>
          <a:lstStyle/>
          <a:p>
            <a:pPr algn="ctr" eaLnBrk="1" fontAlgn="auto" hangingPunct="1">
              <a:spcBef>
                <a:spcPts val="0"/>
              </a:spcBef>
              <a:spcAft>
                <a:spcPts val="0"/>
              </a:spcAft>
              <a:defRPr/>
            </a:pPr>
            <a:r>
              <a:rPr lang="pt-BR" sz="3600" b="1" dirty="0" smtClean="0">
                <a:solidFill>
                  <a:srgbClr val="002060"/>
                </a:solidFill>
                <a:latin typeface="+mj-lt"/>
                <a:cs typeface="+mn-cs"/>
              </a:rPr>
              <a:t>RELACIONAMENTO ENTRE IFES E FUNDAÇÕES DE APOIO</a:t>
            </a:r>
          </a:p>
          <a:p>
            <a:pPr algn="ctr" eaLnBrk="1" fontAlgn="auto" hangingPunct="1">
              <a:spcBef>
                <a:spcPts val="0"/>
              </a:spcBef>
              <a:spcAft>
                <a:spcPts val="0"/>
              </a:spcAft>
              <a:defRPr/>
            </a:pPr>
            <a:endParaRPr lang="pt-BR" sz="3600" b="1" dirty="0">
              <a:solidFill>
                <a:srgbClr val="002060"/>
              </a:solidFill>
              <a:latin typeface="+mj-lt"/>
              <a:cs typeface="+mn-cs"/>
            </a:endParaRPr>
          </a:p>
          <a:p>
            <a:pPr algn="ctr" eaLnBrk="1" fontAlgn="auto" hangingPunct="1">
              <a:spcBef>
                <a:spcPts val="0"/>
              </a:spcBef>
              <a:spcAft>
                <a:spcPts val="0"/>
              </a:spcAft>
              <a:defRPr/>
            </a:pPr>
            <a:r>
              <a:rPr lang="pt-BR" sz="3600" b="1" dirty="0" smtClean="0">
                <a:solidFill>
                  <a:srgbClr val="002060"/>
                </a:solidFill>
                <a:latin typeface="+mj-lt"/>
                <a:cs typeface="+mn-cs"/>
              </a:rPr>
              <a:t>A atuação do TCU</a:t>
            </a:r>
            <a:endParaRPr lang="pt-BR" sz="3600" b="1" dirty="0">
              <a:solidFill>
                <a:srgbClr val="002060"/>
              </a:solidFill>
              <a:latin typeface="+mj-lt"/>
              <a:cs typeface="+mn-cs"/>
            </a:endParaRPr>
          </a:p>
        </p:txBody>
      </p:sp>
      <p:sp>
        <p:nvSpPr>
          <p:cNvPr id="4099" name="CaixaDeTexto 3"/>
          <p:cNvSpPr txBox="1">
            <a:spLocks noChangeArrowheads="1"/>
          </p:cNvSpPr>
          <p:nvPr/>
        </p:nvSpPr>
        <p:spPr bwMode="auto">
          <a:xfrm>
            <a:off x="3635375" y="5876925"/>
            <a:ext cx="1479892"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pt-BR" sz="1000" b="1" dirty="0" smtClean="0">
                <a:latin typeface="Arial" panose="020B0604020202020204" pitchFamily="34" charset="0"/>
              </a:rPr>
              <a:t>Pelotas, abril de </a:t>
            </a:r>
            <a:r>
              <a:rPr lang="pt-BR" altLang="pt-BR" sz="1000" b="1" dirty="0">
                <a:latin typeface="Arial" panose="020B0604020202020204" pitchFamily="34" charset="0"/>
              </a:rPr>
              <a:t>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ítulo 1"/>
          <p:cNvSpPr>
            <a:spLocks noGrp="1"/>
          </p:cNvSpPr>
          <p:nvPr>
            <p:ph type="title"/>
          </p:nvPr>
        </p:nvSpPr>
        <p:spPr/>
        <p:txBody>
          <a:bodyPr/>
          <a:lstStyle/>
          <a:p>
            <a:r>
              <a:rPr lang="pt-BR" altLang="pt-BR" smtClean="0"/>
              <a:t>FUNDAMENTOS	 </a:t>
            </a:r>
            <a:br>
              <a:rPr lang="pt-BR" altLang="pt-BR" smtClean="0"/>
            </a:br>
            <a:r>
              <a:rPr lang="pt-BR" altLang="pt-BR" sz="2400" smtClean="0"/>
              <a:t>Convênios x Contratos</a:t>
            </a:r>
            <a:endParaRPr lang="pt-BR" altLang="pt-BR" smtClean="0"/>
          </a:p>
        </p:txBody>
      </p:sp>
      <p:sp>
        <p:nvSpPr>
          <p:cNvPr id="3" name="Espaço Reservado para Conteúdo 2"/>
          <p:cNvSpPr>
            <a:spLocks noGrp="1"/>
          </p:cNvSpPr>
          <p:nvPr>
            <p:ph idx="1"/>
          </p:nvPr>
        </p:nvSpPr>
        <p:spPr>
          <a:xfrm>
            <a:off x="457200" y="1600200"/>
            <a:ext cx="8229600" cy="4637088"/>
          </a:xfrm>
        </p:spPr>
        <p:txBody>
          <a:bodyPr/>
          <a:lstStyle/>
          <a:p>
            <a:pPr marL="701675" algn="just">
              <a:defRPr/>
            </a:pPr>
            <a:r>
              <a:rPr lang="pt-BR" sz="2000" dirty="0" smtClean="0"/>
              <a:t>Prestação de Contas de Contratos: obrigatório mas com lacunas na regulação (prazo para apresentação, sanções, devolução de saldos de recursos, obrigatoriedade do SICONV)</a:t>
            </a:r>
          </a:p>
          <a:p>
            <a:pPr marL="701675" algn="just">
              <a:defRPr/>
            </a:pPr>
            <a:r>
              <a:rPr lang="pt-BR" sz="2000" dirty="0" smtClean="0"/>
              <a:t>Vem ocorrendo progressivo abandono instrumento </a:t>
            </a:r>
            <a:r>
              <a:rPr lang="pt-BR" sz="2000" dirty="0" err="1" smtClean="0"/>
              <a:t>convenial</a:t>
            </a:r>
            <a:r>
              <a:rPr lang="pt-BR" sz="2000" dirty="0" smtClean="0"/>
              <a:t> (Acórdão 3559/2014)</a:t>
            </a:r>
          </a:p>
          <a:p>
            <a:pPr marL="701675" algn="just">
              <a:defRPr/>
            </a:pPr>
            <a:r>
              <a:rPr lang="pt-BR" sz="2000" dirty="0" smtClean="0"/>
              <a:t>Qual o objetivo de escolher contrato em vez do convênio? Fugir aos controles mais rígidos da prestação de contas? Fugir do SICONV?</a:t>
            </a:r>
          </a:p>
          <a:p>
            <a:pPr marL="701675" algn="just">
              <a:defRPr/>
            </a:pPr>
            <a:r>
              <a:rPr lang="pt-BR" sz="2000" dirty="0" smtClean="0"/>
              <a:t>Não pode ser considerado apenas falha formal (antecipação de recursos, não realização de pesquisa de mercado, não obediência ao processo de liquidação de despesa): pode ser fonte de desvios</a:t>
            </a:r>
          </a:p>
          <a:p>
            <a:pPr marL="0" indent="0">
              <a:buNone/>
              <a:defRPr/>
            </a:pPr>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ítulo 1"/>
          <p:cNvSpPr>
            <a:spLocks noGrp="1"/>
          </p:cNvSpPr>
          <p:nvPr>
            <p:ph type="title"/>
          </p:nvPr>
        </p:nvSpPr>
        <p:spPr/>
        <p:txBody>
          <a:bodyPr/>
          <a:lstStyle/>
          <a:p>
            <a:r>
              <a:rPr lang="pt-BR" altLang="pt-BR" smtClean="0"/>
              <a:t>FUNDAMENTOS	 </a:t>
            </a:r>
            <a:br>
              <a:rPr lang="pt-BR" altLang="pt-BR" smtClean="0"/>
            </a:br>
            <a:r>
              <a:rPr lang="pt-BR" altLang="pt-BR" sz="2400" smtClean="0"/>
              <a:t>Projeto diferente de Atividade Permanente</a:t>
            </a:r>
            <a:endParaRPr lang="pt-BR" altLang="pt-BR" smtClean="0"/>
          </a:p>
        </p:txBody>
      </p:sp>
      <p:sp>
        <p:nvSpPr>
          <p:cNvPr id="3" name="Espaço Reservado para Conteúdo 2"/>
          <p:cNvSpPr>
            <a:spLocks noGrp="1"/>
          </p:cNvSpPr>
          <p:nvPr>
            <p:ph idx="1"/>
          </p:nvPr>
        </p:nvSpPr>
        <p:spPr>
          <a:xfrm>
            <a:off x="457200" y="1600200"/>
            <a:ext cx="8229600" cy="4637088"/>
          </a:xfrm>
        </p:spPr>
        <p:txBody>
          <a:bodyPr/>
          <a:lstStyle/>
          <a:p>
            <a:pPr>
              <a:defRPr/>
            </a:pPr>
            <a:r>
              <a:rPr lang="pt-BR" dirty="0" smtClean="0"/>
              <a:t>Conceito orçamentário de Projeto:</a:t>
            </a:r>
          </a:p>
          <a:p>
            <a:pPr marL="0" indent="0">
              <a:buFont typeface="Arial" panose="020B0604020202020204" pitchFamily="34" charset="0"/>
              <a:buNone/>
              <a:defRPr/>
            </a:pPr>
            <a:r>
              <a:rPr lang="pt-BR" sz="2400" dirty="0"/>
              <a:t>PORTARIA Nº 42, DE 14 DE ABRIL DE 1999, DO MOG – DOU de </a:t>
            </a:r>
            <a:r>
              <a:rPr lang="pt-BR" sz="2400" dirty="0" smtClean="0"/>
              <a:t>15.4.99</a:t>
            </a:r>
          </a:p>
          <a:p>
            <a:pPr marL="0" indent="0">
              <a:buFont typeface="Arial" panose="020B0604020202020204" pitchFamily="34" charset="0"/>
              <a:buNone/>
              <a:defRPr/>
            </a:pPr>
            <a:r>
              <a:rPr lang="pt-BR" sz="2400" dirty="0" smtClean="0"/>
              <a:t>[...]</a:t>
            </a:r>
          </a:p>
          <a:p>
            <a:pPr marL="0" indent="0">
              <a:buFont typeface="Arial" panose="020B0604020202020204" pitchFamily="34" charset="0"/>
              <a:buNone/>
              <a:defRPr/>
            </a:pPr>
            <a:r>
              <a:rPr lang="pt-BR" sz="2400" dirty="0"/>
              <a:t>Art. 2º Para os efeitos da presente Portaria, entendem-se por</a:t>
            </a:r>
            <a:r>
              <a:rPr lang="pt-BR" sz="2400" dirty="0" smtClean="0"/>
              <a:t>:</a:t>
            </a:r>
          </a:p>
          <a:p>
            <a:pPr marL="0" indent="0">
              <a:buFont typeface="Arial" panose="020B0604020202020204" pitchFamily="34" charset="0"/>
              <a:buNone/>
              <a:defRPr/>
            </a:pPr>
            <a:r>
              <a:rPr lang="pt-BR" sz="2400" dirty="0" smtClean="0"/>
              <a:t>[...]</a:t>
            </a:r>
          </a:p>
          <a:p>
            <a:pPr marL="0" indent="0">
              <a:buFont typeface="Arial" panose="020B0604020202020204" pitchFamily="34" charset="0"/>
              <a:buNone/>
              <a:defRPr/>
            </a:pPr>
            <a:r>
              <a:rPr lang="pt-BR" sz="2400" dirty="0"/>
              <a:t>b) Projeto, um instrumento de programação para alcançar o objetivo de um programa, envolvendo um conjunto de operações, limitadas no tempo, das quais resulta um produto que concorre para a expansão ou o aperfeiçoamento da ação de governo</a:t>
            </a:r>
            <a:r>
              <a:rPr lang="pt-BR" sz="2400" dirty="0"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1"/>
          <p:cNvSpPr>
            <a:spLocks noGrp="1"/>
          </p:cNvSpPr>
          <p:nvPr>
            <p:ph type="title"/>
          </p:nvPr>
        </p:nvSpPr>
        <p:spPr/>
        <p:txBody>
          <a:bodyPr/>
          <a:lstStyle/>
          <a:p>
            <a:r>
              <a:rPr lang="pt-BR" altLang="pt-BR" smtClean="0"/>
              <a:t>FUNDAMENTOS	 </a:t>
            </a:r>
            <a:br>
              <a:rPr lang="pt-BR" altLang="pt-BR" smtClean="0"/>
            </a:br>
            <a:r>
              <a:rPr lang="pt-BR" altLang="pt-BR" sz="2400" smtClean="0"/>
              <a:t>Projeto diferente de Atividade Permanente</a:t>
            </a:r>
            <a:endParaRPr lang="pt-BR" altLang="pt-BR" smtClean="0"/>
          </a:p>
        </p:txBody>
      </p:sp>
      <p:sp>
        <p:nvSpPr>
          <p:cNvPr id="22531" name="Espaço Reservado para Conteúdo 2"/>
          <p:cNvSpPr>
            <a:spLocks noGrp="1"/>
          </p:cNvSpPr>
          <p:nvPr>
            <p:ph idx="1"/>
          </p:nvPr>
        </p:nvSpPr>
        <p:spPr>
          <a:xfrm>
            <a:off x="490538" y="1431925"/>
            <a:ext cx="8229600" cy="4637088"/>
          </a:xfrm>
        </p:spPr>
        <p:txBody>
          <a:bodyPr/>
          <a:lstStyle/>
          <a:p>
            <a:pPr>
              <a:defRPr/>
            </a:pPr>
            <a:r>
              <a:rPr lang="pt-BR" altLang="pt-BR" dirty="0" smtClean="0"/>
              <a:t>Projetos: Ensino, Pesquisa, Extensão, DI, CT e estímulo à inovação (art. 1º, caput, da Lei 8.958/1994)</a:t>
            </a:r>
          </a:p>
          <a:p>
            <a:pPr>
              <a:defRPr/>
            </a:pPr>
            <a:r>
              <a:rPr lang="pt-BR" altLang="pt-BR" dirty="0" smtClean="0"/>
              <a:t>Requisitos do art. 6º do Decreto 7.423/2010</a:t>
            </a:r>
          </a:p>
          <a:p>
            <a:pPr>
              <a:defRPr/>
            </a:pPr>
            <a:r>
              <a:rPr lang="pt-BR" dirty="0" smtClean="0"/>
              <a:t>Categorizar </a:t>
            </a:r>
            <a:r>
              <a:rPr lang="pt-BR" dirty="0"/>
              <a:t>os tipos de projetos:</a:t>
            </a:r>
          </a:p>
          <a:p>
            <a:pPr marL="450850" indent="0">
              <a:buFont typeface="Arial" panose="020B0604020202020204" pitchFamily="34" charset="0"/>
              <a:buNone/>
              <a:defRPr/>
            </a:pPr>
            <a:r>
              <a:rPr lang="pt-BR" dirty="0"/>
              <a:t>Recursos consignados OGU X Recursos arrecadados pela FAP em nome da IFES</a:t>
            </a:r>
          </a:p>
          <a:p>
            <a:pPr>
              <a:defRPr/>
            </a:pPr>
            <a:endParaRPr lang="pt-BR" altLang="pt-B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ítulo 1"/>
          <p:cNvSpPr>
            <a:spLocks noGrp="1"/>
          </p:cNvSpPr>
          <p:nvPr>
            <p:ph type="title"/>
          </p:nvPr>
        </p:nvSpPr>
        <p:spPr/>
        <p:txBody>
          <a:bodyPr/>
          <a:lstStyle/>
          <a:p>
            <a:r>
              <a:rPr lang="pt-BR" altLang="pt-BR" smtClean="0"/>
              <a:t>FUNDAMENTOS	 </a:t>
            </a:r>
            <a:br>
              <a:rPr lang="pt-BR" altLang="pt-BR" smtClean="0"/>
            </a:br>
            <a:r>
              <a:rPr lang="pt-BR" altLang="pt-BR" sz="2400" smtClean="0"/>
              <a:t>Categorias de projetos</a:t>
            </a:r>
            <a:endParaRPr lang="pt-BR" altLang="pt-BR" smtClean="0"/>
          </a:p>
        </p:txBody>
      </p:sp>
      <p:graphicFrame>
        <p:nvGraphicFramePr>
          <p:cNvPr id="2" name="Espaço Reservado para Conteúdo 1"/>
          <p:cNvGraphicFramePr>
            <a:graphicFrameLocks noGrp="1"/>
          </p:cNvGraphicFramePr>
          <p:nvPr>
            <p:ph idx="1"/>
            <p:extLst>
              <p:ext uri="{D42A27DB-BD31-4B8C-83A1-F6EECF244321}">
                <p14:modId xmlns:p14="http://schemas.microsoft.com/office/powerpoint/2010/main" xmlns="" val="4137697144"/>
              </p:ext>
            </p:extLst>
          </p:nvPr>
        </p:nvGraphicFramePr>
        <p:xfrm>
          <a:off x="457200" y="1600200"/>
          <a:ext cx="8229600" cy="2986970"/>
        </p:xfrm>
        <a:graphic>
          <a:graphicData uri="http://schemas.openxmlformats.org/drawingml/2006/table">
            <a:tbl>
              <a:tblPr firstRow="1" bandRow="1">
                <a:tableStyleId>{7DF18680-E054-41AD-8BC1-D1AEF772440D}</a:tableStyleId>
              </a:tblPr>
              <a:tblGrid>
                <a:gridCol w="4114800"/>
                <a:gridCol w="4114800"/>
              </a:tblGrid>
              <a:tr h="722846">
                <a:tc>
                  <a:txBody>
                    <a:bodyPr/>
                    <a:lstStyle/>
                    <a:p>
                      <a:r>
                        <a:rPr lang="pt-BR" sz="2800" dirty="0" smtClean="0">
                          <a:solidFill>
                            <a:schemeClr val="tx1"/>
                          </a:solidFill>
                        </a:rPr>
                        <a:t>Recursos do OGU</a:t>
                      </a:r>
                      <a:endParaRPr lang="pt-BR" sz="2800" dirty="0">
                        <a:solidFill>
                          <a:schemeClr val="tx1"/>
                        </a:solidFill>
                      </a:endParaRPr>
                    </a:p>
                  </a:txBody>
                  <a:tcPr marT="45736" marB="45736"/>
                </a:tc>
                <a:tc>
                  <a:txBody>
                    <a:bodyPr/>
                    <a:lstStyle/>
                    <a:p>
                      <a:pPr marL="0" algn="l" defTabSz="914400" rtl="0" eaLnBrk="1" latinLnBrk="0" hangingPunct="1"/>
                      <a:r>
                        <a:rPr lang="pt-BR" sz="2800" kern="1200" dirty="0" smtClean="0">
                          <a:solidFill>
                            <a:schemeClr val="tx1"/>
                          </a:solidFill>
                        </a:rPr>
                        <a:t>Recursos captados pela FAP</a:t>
                      </a:r>
                      <a:endParaRPr lang="pt-BR" sz="2800" b="1" kern="1200" dirty="0">
                        <a:solidFill>
                          <a:schemeClr val="tx1"/>
                        </a:solidFill>
                        <a:latin typeface="+mn-lt"/>
                        <a:ea typeface="+mn-ea"/>
                        <a:cs typeface="+mn-cs"/>
                      </a:endParaRPr>
                    </a:p>
                  </a:txBody>
                  <a:tcPr marT="45736" marB="45736"/>
                </a:tc>
              </a:tr>
              <a:tr h="1030072">
                <a:tc>
                  <a:txBody>
                    <a:bodyPr/>
                    <a:lstStyle/>
                    <a:p>
                      <a:r>
                        <a:rPr lang="pt-BR" sz="2800" dirty="0" smtClean="0">
                          <a:solidFill>
                            <a:schemeClr val="tx1"/>
                          </a:solidFill>
                        </a:rPr>
                        <a:t>a) Do orçamento da IFES ou descentralização</a:t>
                      </a:r>
                      <a:endParaRPr lang="pt-BR" sz="2800" dirty="0">
                        <a:solidFill>
                          <a:schemeClr val="tx1"/>
                        </a:solidFill>
                      </a:endParaRPr>
                    </a:p>
                  </a:txBody>
                  <a:tcPr marT="45736" marB="45736"/>
                </a:tc>
                <a:tc>
                  <a:txBody>
                    <a:bodyPr/>
                    <a:lstStyle/>
                    <a:p>
                      <a:r>
                        <a:rPr lang="pt-BR" sz="2800" dirty="0" smtClean="0">
                          <a:solidFill>
                            <a:schemeClr val="tx1"/>
                          </a:solidFill>
                        </a:rPr>
                        <a:t>c) Prestação de</a:t>
                      </a:r>
                      <a:r>
                        <a:rPr lang="pt-BR" sz="2800" baseline="0" dirty="0" smtClean="0">
                          <a:solidFill>
                            <a:schemeClr val="tx1"/>
                          </a:solidFill>
                        </a:rPr>
                        <a:t> serviços</a:t>
                      </a:r>
                      <a:endParaRPr lang="pt-BR" sz="2800" dirty="0">
                        <a:solidFill>
                          <a:schemeClr val="tx1"/>
                        </a:solidFill>
                      </a:endParaRPr>
                    </a:p>
                  </a:txBody>
                  <a:tcPr marT="45736" marB="45736"/>
                </a:tc>
              </a:tr>
              <a:tr h="1011986">
                <a:tc>
                  <a:txBody>
                    <a:bodyPr/>
                    <a:lstStyle/>
                    <a:p>
                      <a:r>
                        <a:rPr lang="pt-BR" sz="2800" dirty="0" smtClean="0">
                          <a:solidFill>
                            <a:schemeClr val="tx1"/>
                          </a:solidFill>
                        </a:rPr>
                        <a:t>b) E</a:t>
                      </a:r>
                      <a:r>
                        <a:rPr lang="pt-BR" sz="2800" baseline="0" dirty="0" smtClean="0">
                          <a:solidFill>
                            <a:schemeClr val="tx1"/>
                          </a:solidFill>
                        </a:rPr>
                        <a:t>ditais ou chamadas públicas (FINEP, CAPES)</a:t>
                      </a:r>
                      <a:endParaRPr lang="pt-BR" sz="2800" dirty="0">
                        <a:solidFill>
                          <a:schemeClr val="tx1"/>
                        </a:solidFill>
                      </a:endParaRPr>
                    </a:p>
                  </a:txBody>
                  <a:tcPr marT="45736" marB="45736"/>
                </a:tc>
                <a:tc>
                  <a:txBody>
                    <a:bodyPr/>
                    <a:lstStyle/>
                    <a:p>
                      <a:r>
                        <a:rPr lang="pt-BR" sz="2800" dirty="0" smtClean="0">
                          <a:solidFill>
                            <a:schemeClr val="tx1"/>
                          </a:solidFill>
                        </a:rPr>
                        <a:t>d) Projetos</a:t>
                      </a:r>
                      <a:r>
                        <a:rPr lang="pt-BR" sz="2800" baseline="0" dirty="0" smtClean="0">
                          <a:solidFill>
                            <a:schemeClr val="tx1"/>
                          </a:solidFill>
                        </a:rPr>
                        <a:t> de PDCT (captação de empresas)</a:t>
                      </a:r>
                      <a:endParaRPr lang="pt-BR" sz="2800" dirty="0">
                        <a:solidFill>
                          <a:schemeClr val="tx1"/>
                        </a:solidFill>
                      </a:endParaRPr>
                    </a:p>
                  </a:txBody>
                  <a:tcPr marT="45736" marB="45736"/>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ítulo 1"/>
          <p:cNvSpPr>
            <a:spLocks noGrp="1"/>
          </p:cNvSpPr>
          <p:nvPr>
            <p:ph type="title"/>
          </p:nvPr>
        </p:nvSpPr>
        <p:spPr/>
        <p:txBody>
          <a:bodyPr/>
          <a:lstStyle/>
          <a:p>
            <a:r>
              <a:rPr lang="pt-BR" altLang="pt-BR" smtClean="0"/>
              <a:t>FUNDAMENTOS	 </a:t>
            </a:r>
            <a:br>
              <a:rPr lang="pt-BR" altLang="pt-BR" smtClean="0"/>
            </a:br>
            <a:r>
              <a:rPr lang="pt-BR" altLang="pt-BR" sz="2400" smtClean="0"/>
              <a:t>Definição de Desenvolvimento Institucional</a:t>
            </a:r>
            <a:endParaRPr lang="pt-BR" altLang="pt-BR" smtClean="0"/>
          </a:p>
        </p:txBody>
      </p:sp>
      <p:sp>
        <p:nvSpPr>
          <p:cNvPr id="3" name="Espaço Reservado para Conteúdo 2"/>
          <p:cNvSpPr>
            <a:spLocks noGrp="1"/>
          </p:cNvSpPr>
          <p:nvPr>
            <p:ph idx="1"/>
          </p:nvPr>
        </p:nvSpPr>
        <p:spPr>
          <a:xfrm>
            <a:off x="457200" y="1600200"/>
            <a:ext cx="8229600" cy="4637088"/>
          </a:xfrm>
        </p:spPr>
        <p:txBody>
          <a:bodyPr/>
          <a:lstStyle/>
          <a:p>
            <a:pPr>
              <a:defRPr/>
            </a:pPr>
            <a:r>
              <a:rPr lang="pt-BR" dirty="0"/>
              <a:t>Conceito de DI: art. 1º, § 1º da Lei </a:t>
            </a:r>
            <a:r>
              <a:rPr lang="pt-BR" dirty="0" smtClean="0"/>
              <a:t>8.958/1994: </a:t>
            </a:r>
          </a:p>
          <a:p>
            <a:pPr marL="0" indent="0" algn="just">
              <a:buFont typeface="Arial" panose="020B0604020202020204" pitchFamily="34" charset="0"/>
              <a:buNone/>
              <a:defRPr/>
            </a:pPr>
            <a:r>
              <a:rPr lang="pt-BR" sz="2400" dirty="0"/>
              <a:t>§ 1</a:t>
            </a:r>
            <a:r>
              <a:rPr lang="pt-BR" sz="2400" u="sng" baseline="30000" dirty="0"/>
              <a:t>o</a:t>
            </a:r>
            <a:r>
              <a:rPr lang="pt-BR" sz="2400" dirty="0"/>
              <a:t>  Para os fins do que dispõe esta Lei, entendem-se por desenvolvimento institucional os programas, projetos, atividades e operações especiais, inclusive de natureza </a:t>
            </a:r>
            <a:r>
              <a:rPr lang="pt-BR" sz="2400" dirty="0" err="1"/>
              <a:t>infraestrutural</a:t>
            </a:r>
            <a:r>
              <a:rPr lang="pt-BR" sz="2400" dirty="0"/>
              <a:t>, material e laboratorial, que levem à melhoria mensurável das condições das IFES e demais </a:t>
            </a:r>
            <a:r>
              <a:rPr lang="pt-BR" sz="2400" dirty="0" err="1"/>
              <a:t>ICTs</a:t>
            </a:r>
            <a:r>
              <a:rPr lang="pt-BR" sz="2400" dirty="0"/>
              <a:t>, para cumprimento eficiente e eficaz de sua missão, conforme descrita no plano de desenvolvimento institucional, vedada, em qualquer caso, a contratação de objetos genéricos, desvinculados de projetos específicos.        </a:t>
            </a:r>
            <a:r>
              <a:rPr lang="pt-BR" sz="2400" dirty="0">
                <a:hlinkClick r:id="rId3"/>
              </a:rPr>
              <a:t>(Incluído pela Lei nº 12.349, de 2010)</a:t>
            </a:r>
            <a:endParaRPr lang="pt-BR"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ítulo 1"/>
          <p:cNvSpPr>
            <a:spLocks noGrp="1"/>
          </p:cNvSpPr>
          <p:nvPr>
            <p:ph type="title"/>
          </p:nvPr>
        </p:nvSpPr>
        <p:spPr>
          <a:xfrm>
            <a:off x="457200" y="274638"/>
            <a:ext cx="8229600" cy="2146300"/>
          </a:xfrm>
        </p:spPr>
        <p:txBody>
          <a:bodyPr/>
          <a:lstStyle/>
          <a:p>
            <a:r>
              <a:rPr lang="pt-BR" altLang="pt-BR" smtClean="0"/>
              <a:t>ACÓRDÃO 3559/2014</a:t>
            </a:r>
            <a:br>
              <a:rPr lang="pt-BR" altLang="pt-BR" smtClean="0"/>
            </a:br>
            <a:r>
              <a:rPr lang="pt-BR" altLang="pt-BR" sz="2400" smtClean="0"/>
              <a:t>Questão 1: As Ifes e as FAPs atendem aos requisitos de transparência no tocante aos projetos, planos de trabalho e seleções para concessão de bolsas?</a:t>
            </a:r>
            <a:br>
              <a:rPr lang="pt-BR" altLang="pt-BR" sz="2400" smtClean="0"/>
            </a:br>
            <a:r>
              <a:rPr lang="pt-BR" altLang="pt-BR" sz="2400" smtClean="0"/>
              <a:t>	</a:t>
            </a:r>
            <a:endParaRPr lang="pt-BR" altLang="pt-BR" smtClean="0"/>
          </a:p>
        </p:txBody>
      </p:sp>
      <p:sp>
        <p:nvSpPr>
          <p:cNvPr id="28675" name="Espaço Reservado para Conteúdo 2"/>
          <p:cNvSpPr>
            <a:spLocks noGrp="1"/>
          </p:cNvSpPr>
          <p:nvPr>
            <p:ph idx="1"/>
          </p:nvPr>
        </p:nvSpPr>
        <p:spPr>
          <a:xfrm>
            <a:off x="457200" y="2565400"/>
            <a:ext cx="8229600" cy="3560763"/>
          </a:xfrm>
        </p:spPr>
        <p:txBody>
          <a:bodyPr/>
          <a:lstStyle/>
          <a:p>
            <a:r>
              <a:rPr lang="pt-BR" altLang="pt-BR" dirty="0" smtClean="0"/>
              <a:t>Achado II.1: Inobservância dos requisitos de transparência na prestação de informações acerca dos projetos apoiados, planos de trabalho e seleções para concessão de bolsas</a:t>
            </a:r>
          </a:p>
          <a:p>
            <a:endParaRPr lang="pt-BR" altLang="pt-B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ítulo 1"/>
          <p:cNvSpPr>
            <a:spLocks noGrp="1"/>
          </p:cNvSpPr>
          <p:nvPr>
            <p:ph type="title"/>
          </p:nvPr>
        </p:nvSpPr>
        <p:spPr>
          <a:xfrm>
            <a:off x="457200" y="274638"/>
            <a:ext cx="8229600" cy="2649537"/>
          </a:xfrm>
        </p:spPr>
        <p:txBody>
          <a:bodyPr/>
          <a:lstStyle/>
          <a:p>
            <a:r>
              <a:rPr lang="pt-BR" altLang="pt-BR" dirty="0" smtClean="0"/>
              <a:t>ACÓRDÃO 3559/2014</a:t>
            </a:r>
            <a:br>
              <a:rPr lang="pt-BR" altLang="pt-BR" dirty="0" smtClean="0"/>
            </a:br>
            <a:r>
              <a:rPr lang="pt-BR" altLang="pt-BR" sz="2400" dirty="0" smtClean="0"/>
              <a:t>Questão 2: Há individualização dos projetos realizados com a participação de fundações de apoio (objeto definido, contas bancária e contábil específicas e elaboração prévia e detalhada do plano de trabalho ou projeto básico)?</a:t>
            </a:r>
            <a:br>
              <a:rPr lang="pt-BR" altLang="pt-BR" sz="2400" dirty="0" smtClean="0"/>
            </a:br>
            <a:r>
              <a:rPr lang="pt-BR" altLang="pt-BR" sz="2400" dirty="0" smtClean="0"/>
              <a:t/>
            </a:r>
            <a:br>
              <a:rPr lang="pt-BR" altLang="pt-BR" sz="2400" dirty="0" smtClean="0"/>
            </a:br>
            <a:r>
              <a:rPr lang="pt-BR" altLang="pt-BR" sz="2400" dirty="0" smtClean="0"/>
              <a:t>	</a:t>
            </a:r>
            <a:endParaRPr lang="pt-BR" altLang="pt-BR" dirty="0" smtClean="0"/>
          </a:p>
        </p:txBody>
      </p:sp>
      <p:sp>
        <p:nvSpPr>
          <p:cNvPr id="30723" name="Espaço Reservado para Conteúdo 2"/>
          <p:cNvSpPr>
            <a:spLocks noGrp="1"/>
          </p:cNvSpPr>
          <p:nvPr>
            <p:ph idx="1"/>
          </p:nvPr>
        </p:nvSpPr>
        <p:spPr>
          <a:xfrm>
            <a:off x="457200" y="2565400"/>
            <a:ext cx="8229600" cy="3560763"/>
          </a:xfrm>
        </p:spPr>
        <p:txBody>
          <a:bodyPr/>
          <a:lstStyle/>
          <a:p>
            <a:r>
              <a:rPr lang="pt-BR" altLang="pt-BR" dirty="0" smtClean="0"/>
              <a:t>Conta bancária e contabilização atendidos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ítulo 1"/>
          <p:cNvSpPr>
            <a:spLocks noGrp="1"/>
          </p:cNvSpPr>
          <p:nvPr>
            <p:ph type="title"/>
          </p:nvPr>
        </p:nvSpPr>
        <p:spPr>
          <a:xfrm>
            <a:off x="457200" y="274638"/>
            <a:ext cx="8229600" cy="2146300"/>
          </a:xfrm>
        </p:spPr>
        <p:txBody>
          <a:bodyPr/>
          <a:lstStyle/>
          <a:p>
            <a:r>
              <a:rPr lang="pt-BR" altLang="pt-BR" smtClean="0"/>
              <a:t>ACÓRDÃO 3559/2014</a:t>
            </a:r>
            <a:br>
              <a:rPr lang="pt-BR" altLang="pt-BR" smtClean="0"/>
            </a:br>
            <a:r>
              <a:rPr lang="pt-BR" altLang="pt-BR" sz="2400" smtClean="0"/>
              <a:t>Questão 3 – As contratações relativas a projetos classificados como de desenvolvimento institucional estão correlacionadas ao PDI da instituição apoiada e obedecem às condições e restrições impostas pela Lei 8.958/1994?	</a:t>
            </a:r>
            <a:endParaRPr lang="pt-BR" altLang="pt-BR" smtClean="0"/>
          </a:p>
        </p:txBody>
      </p:sp>
      <p:sp>
        <p:nvSpPr>
          <p:cNvPr id="32771" name="Espaço Reservado para Conteúdo 2"/>
          <p:cNvSpPr>
            <a:spLocks noGrp="1"/>
          </p:cNvSpPr>
          <p:nvPr>
            <p:ph idx="1"/>
          </p:nvPr>
        </p:nvSpPr>
        <p:spPr>
          <a:xfrm>
            <a:off x="457200" y="2565400"/>
            <a:ext cx="8229600" cy="3560763"/>
          </a:xfrm>
        </p:spPr>
        <p:txBody>
          <a:bodyPr/>
          <a:lstStyle/>
          <a:p>
            <a:r>
              <a:rPr lang="pt-BR" altLang="pt-BR" smtClean="0"/>
              <a:t>II.3	Ausência de correlação entre projetos classificados na modalidade ‘desenvolvimento institucional’ e o Plano de Desenvolvimento Institucional (PDI) da Ifes;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ítulo 1"/>
          <p:cNvSpPr>
            <a:spLocks noGrp="1"/>
          </p:cNvSpPr>
          <p:nvPr>
            <p:ph type="title"/>
          </p:nvPr>
        </p:nvSpPr>
        <p:spPr>
          <a:xfrm>
            <a:off x="457200" y="260350"/>
            <a:ext cx="8229600" cy="3168650"/>
          </a:xfrm>
        </p:spPr>
        <p:txBody>
          <a:bodyPr/>
          <a:lstStyle/>
          <a:p>
            <a:r>
              <a:rPr lang="pt-BR" altLang="pt-BR" smtClean="0"/>
              <a:t>ACÓRDÃO 3559/2014</a:t>
            </a:r>
            <a:br>
              <a:rPr lang="pt-BR" altLang="pt-BR" smtClean="0"/>
            </a:br>
            <a:r>
              <a:rPr lang="pt-BR" altLang="pt-BR" sz="2400" smtClean="0"/>
              <a:t>Questão 4 – Há controles internos estabelecidos pelas Ifes para reduzir a probabilidade de ocorrência de irregularidades: na subcontratação das parcelas mais relevantes do objeto dos contratos com fundações de apoio; na gestão das licitações realizadas pelas fundações para a contratação de bens e serviços; e na gestão dos contratos celebrados com as fundações?’	</a:t>
            </a:r>
            <a:endParaRPr lang="pt-BR" altLang="pt-BR" smtClean="0"/>
          </a:p>
        </p:txBody>
      </p:sp>
      <p:sp>
        <p:nvSpPr>
          <p:cNvPr id="34819" name="Espaço Reservado para Conteúdo 2"/>
          <p:cNvSpPr>
            <a:spLocks noGrp="1"/>
          </p:cNvSpPr>
          <p:nvPr>
            <p:ph idx="1"/>
          </p:nvPr>
        </p:nvSpPr>
        <p:spPr>
          <a:xfrm>
            <a:off x="457200" y="3644900"/>
            <a:ext cx="8229600" cy="2481263"/>
          </a:xfrm>
        </p:spPr>
        <p:txBody>
          <a:bodyPr/>
          <a:lstStyle/>
          <a:p>
            <a:r>
              <a:rPr lang="pt-BR" altLang="pt-BR" sz="2800" smtClean="0"/>
              <a:t>II.4	Deficiências nos controles das Ifes quanto à gestão dos contratos celebrados com as FAPs e quanto ao acompanhamento das licitações por elas empreendidas</a:t>
            </a:r>
          </a:p>
          <a:p>
            <a:endParaRPr lang="pt-BR" altLang="pt-BR"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ítulo 1"/>
          <p:cNvSpPr>
            <a:spLocks noGrp="1"/>
          </p:cNvSpPr>
          <p:nvPr>
            <p:ph type="title"/>
          </p:nvPr>
        </p:nvSpPr>
        <p:spPr>
          <a:xfrm>
            <a:off x="457200" y="274638"/>
            <a:ext cx="8229600" cy="3514725"/>
          </a:xfrm>
        </p:spPr>
        <p:txBody>
          <a:bodyPr/>
          <a:lstStyle/>
          <a:p>
            <a:r>
              <a:rPr lang="pt-BR" altLang="pt-BR" smtClean="0"/>
              <a:t>ACÓRDÃO 3559/2014</a:t>
            </a:r>
            <a:br>
              <a:rPr lang="pt-BR" altLang="pt-BR" smtClean="0"/>
            </a:br>
            <a:r>
              <a:rPr lang="pt-BR" altLang="pt-BR" sz="2400" smtClean="0"/>
              <a:t>Questão 5 – Quanto à participação de pessoal nos projetos das IFES apoiados por fundações: Quais são os critérios de seleção e as formas de pagamento? Há normatização e fiscalização da atuação de coordenadores de projeto com vistas a impedir favorecimento a cônjuges e parentes nas contratações ou concessões de bolsas?	</a:t>
            </a:r>
            <a:endParaRPr lang="pt-BR" altLang="pt-BR" smtClean="0"/>
          </a:p>
        </p:txBody>
      </p:sp>
      <p:sp>
        <p:nvSpPr>
          <p:cNvPr id="36867" name="Espaço Reservado para Conteúdo 2"/>
          <p:cNvSpPr>
            <a:spLocks noGrp="1"/>
          </p:cNvSpPr>
          <p:nvPr>
            <p:ph idx="1"/>
          </p:nvPr>
        </p:nvSpPr>
        <p:spPr>
          <a:xfrm>
            <a:off x="457200" y="3573463"/>
            <a:ext cx="8229600" cy="2552700"/>
          </a:xfrm>
        </p:spPr>
        <p:txBody>
          <a:bodyPr/>
          <a:lstStyle/>
          <a:p>
            <a:r>
              <a:rPr lang="pt-BR" altLang="pt-BR" smtClean="0"/>
              <a:t>Deficiências em relação aos controles e rotinas instituídos pelas Ifes em relação à seleção e formas de remuneração de pessoal para participação em projetos apoiados por FAPs.</a:t>
            </a:r>
          </a:p>
          <a:p>
            <a:endParaRPr lang="pt-BR" altLang="pt-BR"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ço Reservado para Conteúdo 2"/>
          <p:cNvSpPr>
            <a:spLocks noGrp="1"/>
          </p:cNvSpPr>
          <p:nvPr>
            <p:ph idx="4294967295"/>
          </p:nvPr>
        </p:nvSpPr>
        <p:spPr>
          <a:xfrm>
            <a:off x="395288" y="1484313"/>
            <a:ext cx="8229600" cy="2592387"/>
          </a:xfrm>
        </p:spPr>
        <p:txBody>
          <a:bodyPr/>
          <a:lstStyle/>
          <a:p>
            <a:pPr algn="ctr" eaLnBrk="1" hangingPunct="1">
              <a:buFont typeface="Arial" panose="020B0604020202020204" pitchFamily="34" charset="0"/>
              <a:buNone/>
            </a:pPr>
            <a:r>
              <a:rPr lang="pt-BR" altLang="pt-BR" smtClean="0"/>
              <a:t>	</a:t>
            </a:r>
          </a:p>
          <a:p>
            <a:pPr algn="ctr" eaLnBrk="1" hangingPunct="1">
              <a:buFont typeface="Arial" panose="020B0604020202020204" pitchFamily="34" charset="0"/>
              <a:buNone/>
            </a:pPr>
            <a:r>
              <a:rPr lang="pt-BR" altLang="pt-BR" sz="2800" smtClean="0">
                <a:latin typeface="Arial Black" panose="020B0A04020102020204" pitchFamily="34" charset="0"/>
              </a:rPr>
              <a:t>Relacionamento das Instituições Federais de Ensino Superior com suas fundações de apoio – Acórdão TCU nº 3.559-2014-Plenário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ítulo 1"/>
          <p:cNvSpPr>
            <a:spLocks noGrp="1"/>
          </p:cNvSpPr>
          <p:nvPr>
            <p:ph type="title"/>
          </p:nvPr>
        </p:nvSpPr>
        <p:spPr>
          <a:xfrm>
            <a:off x="457200" y="274638"/>
            <a:ext cx="8229600" cy="2146300"/>
          </a:xfrm>
        </p:spPr>
        <p:txBody>
          <a:bodyPr/>
          <a:lstStyle/>
          <a:p>
            <a:r>
              <a:rPr lang="pt-BR" altLang="pt-BR" dirty="0" smtClean="0"/>
              <a:t>ACÓRDÃO 3559/2014</a:t>
            </a:r>
            <a:br>
              <a:rPr lang="pt-BR" altLang="pt-BR" dirty="0" smtClean="0"/>
            </a:br>
            <a:r>
              <a:rPr lang="pt-BR" altLang="pt-BR" sz="2400" dirty="0" smtClean="0"/>
              <a:t>Questão 6 – A arrecadação de recursos para os projetos executados com a participação de fundações de apoio observa os dispositivos legais e regulamentares?	</a:t>
            </a:r>
            <a:endParaRPr lang="pt-BR" altLang="pt-BR" dirty="0" smtClean="0"/>
          </a:p>
        </p:txBody>
      </p:sp>
      <p:sp>
        <p:nvSpPr>
          <p:cNvPr id="38915" name="Espaço Reservado para Conteúdo 2"/>
          <p:cNvSpPr>
            <a:spLocks noGrp="1"/>
          </p:cNvSpPr>
          <p:nvPr>
            <p:ph idx="1"/>
          </p:nvPr>
        </p:nvSpPr>
        <p:spPr>
          <a:xfrm>
            <a:off x="457200" y="2420938"/>
            <a:ext cx="8229600" cy="3705225"/>
          </a:xfrm>
        </p:spPr>
        <p:txBody>
          <a:bodyPr/>
          <a:lstStyle/>
          <a:p>
            <a:r>
              <a:rPr lang="pt-BR" altLang="pt-BR" dirty="0" smtClean="0"/>
              <a:t>II.6	Impropriedades no processo de arrecadação de recursos para execução de projetos apoiados, no tocante a recolhimento, controle e conciliação dos valores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ítulo 1"/>
          <p:cNvSpPr>
            <a:spLocks noGrp="1"/>
          </p:cNvSpPr>
          <p:nvPr>
            <p:ph type="title"/>
          </p:nvPr>
        </p:nvSpPr>
        <p:spPr>
          <a:xfrm>
            <a:off x="457200" y="274638"/>
            <a:ext cx="8229600" cy="2146300"/>
          </a:xfrm>
        </p:spPr>
        <p:txBody>
          <a:bodyPr/>
          <a:lstStyle/>
          <a:p>
            <a:r>
              <a:rPr lang="pt-BR" altLang="pt-BR" dirty="0" smtClean="0"/>
              <a:t>ACÓRDÃO 3559/2014</a:t>
            </a:r>
            <a:br>
              <a:rPr lang="pt-BR" altLang="pt-BR" dirty="0" smtClean="0"/>
            </a:br>
            <a:r>
              <a:rPr lang="pt-BR" altLang="pt-BR" sz="2400" dirty="0" smtClean="0"/>
              <a:t>Questão 7 – A análise das prestações de contas é realizada de acordo com os dispositivos da legislação? Quais os regulamentos e controles internos instituídos pelas </a:t>
            </a:r>
            <a:r>
              <a:rPr lang="pt-BR" altLang="pt-BR" sz="2400" dirty="0" err="1" smtClean="0"/>
              <a:t>Ifes</a:t>
            </a:r>
            <a:r>
              <a:rPr lang="pt-BR" altLang="pt-BR" sz="2400" dirty="0" smtClean="0"/>
              <a:t> para os processos de prestações de contas?	</a:t>
            </a:r>
            <a:endParaRPr lang="pt-BR" altLang="pt-BR" dirty="0" smtClean="0"/>
          </a:p>
        </p:txBody>
      </p:sp>
      <p:sp>
        <p:nvSpPr>
          <p:cNvPr id="40963" name="Espaço Reservado para Conteúdo 2"/>
          <p:cNvSpPr>
            <a:spLocks noGrp="1"/>
          </p:cNvSpPr>
          <p:nvPr>
            <p:ph idx="1"/>
          </p:nvPr>
        </p:nvSpPr>
        <p:spPr>
          <a:xfrm>
            <a:off x="457200" y="2636838"/>
            <a:ext cx="8229600" cy="3489325"/>
          </a:xfrm>
        </p:spPr>
        <p:txBody>
          <a:bodyPr/>
          <a:lstStyle/>
          <a:p>
            <a:r>
              <a:rPr lang="pt-BR" altLang="pt-BR" dirty="0" smtClean="0"/>
              <a:t>II.7	Deficiências na sistemática de análise e controle das prestações de contas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ítulo 1"/>
          <p:cNvSpPr>
            <a:spLocks noGrp="1"/>
          </p:cNvSpPr>
          <p:nvPr>
            <p:ph type="title"/>
          </p:nvPr>
        </p:nvSpPr>
        <p:spPr/>
        <p:txBody>
          <a:bodyPr/>
          <a:lstStyle/>
          <a:p>
            <a:r>
              <a:rPr lang="pt-BR" altLang="pt-BR" smtClean="0"/>
              <a:t>NOVOS NORMATIVOS</a:t>
            </a:r>
          </a:p>
        </p:txBody>
      </p:sp>
      <p:sp>
        <p:nvSpPr>
          <p:cNvPr id="43011" name="Espaço Reservado para Conteúdo 2"/>
          <p:cNvSpPr>
            <a:spLocks noGrp="1"/>
          </p:cNvSpPr>
          <p:nvPr>
            <p:ph idx="1"/>
          </p:nvPr>
        </p:nvSpPr>
        <p:spPr/>
        <p:txBody>
          <a:bodyPr/>
          <a:lstStyle/>
          <a:p>
            <a:r>
              <a:rPr lang="pt-BR" altLang="pt-BR" smtClean="0"/>
              <a:t>Convênios ECTI (Decreto 8.240/2014) – aplicável quando há participação de terceiro (empresa ou organização social)</a:t>
            </a:r>
          </a:p>
          <a:p>
            <a:r>
              <a:rPr lang="pt-BR" altLang="pt-BR" smtClean="0"/>
              <a:t>Licitações das FAP: Decreto 8.241/2014</a:t>
            </a:r>
          </a:p>
          <a:p>
            <a:endParaRPr lang="pt-BR" altLang="pt-BR"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ítulo 1"/>
          <p:cNvSpPr>
            <a:spLocks noGrp="1"/>
          </p:cNvSpPr>
          <p:nvPr>
            <p:ph type="title"/>
          </p:nvPr>
        </p:nvSpPr>
        <p:spPr>
          <a:xfrm>
            <a:off x="457200" y="404813"/>
            <a:ext cx="8229600" cy="1295400"/>
          </a:xfrm>
        </p:spPr>
        <p:txBody>
          <a:bodyPr/>
          <a:lstStyle/>
          <a:p>
            <a:r>
              <a:rPr lang="pt-BR" altLang="pt-BR" smtClean="0"/>
              <a:t>OUTROS PONTOS</a:t>
            </a:r>
            <a:br>
              <a:rPr lang="pt-BR" altLang="pt-BR" smtClean="0"/>
            </a:br>
            <a:endParaRPr lang="pt-BR" altLang="pt-BR" smtClean="0"/>
          </a:p>
        </p:txBody>
      </p:sp>
      <p:sp>
        <p:nvSpPr>
          <p:cNvPr id="45059" name="Espaço Reservado para Conteúdo 2"/>
          <p:cNvSpPr>
            <a:spLocks noGrp="1"/>
          </p:cNvSpPr>
          <p:nvPr>
            <p:ph idx="1"/>
          </p:nvPr>
        </p:nvSpPr>
        <p:spPr>
          <a:xfrm>
            <a:off x="457200" y="1340768"/>
            <a:ext cx="8229600" cy="4824536"/>
          </a:xfrm>
        </p:spPr>
        <p:txBody>
          <a:bodyPr/>
          <a:lstStyle/>
          <a:p>
            <a:r>
              <a:rPr lang="pt-BR" altLang="pt-BR" dirty="0" smtClean="0"/>
              <a:t>Nada na informalidade</a:t>
            </a:r>
          </a:p>
          <a:p>
            <a:r>
              <a:rPr lang="pt-BR" altLang="pt-BR" dirty="0" smtClean="0"/>
              <a:t>Destinação dos saldos e do ressarcimento</a:t>
            </a:r>
          </a:p>
          <a:p>
            <a:r>
              <a:rPr lang="pt-BR" altLang="pt-BR" dirty="0" smtClean="0"/>
              <a:t>Contratação de terceirizados: IFES pode providenciar</a:t>
            </a:r>
          </a:p>
          <a:p>
            <a:r>
              <a:rPr lang="pt-BR" altLang="pt-BR" dirty="0" smtClean="0"/>
              <a:t>Destinação do patrimônio em caso de extinção da FAP</a:t>
            </a:r>
          </a:p>
          <a:p>
            <a:pPr marL="0" indent="0">
              <a:buNone/>
            </a:pPr>
            <a:endParaRPr lang="pt-BR" altLang="pt-BR" dirty="0" smtClean="0"/>
          </a:p>
          <a:p>
            <a:endParaRPr lang="pt-BR" altLang="pt-BR"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ítulo 1"/>
          <p:cNvSpPr>
            <a:spLocks noGrp="1"/>
          </p:cNvSpPr>
          <p:nvPr>
            <p:ph type="title"/>
          </p:nvPr>
        </p:nvSpPr>
        <p:spPr>
          <a:xfrm>
            <a:off x="457200" y="404813"/>
            <a:ext cx="8229600" cy="1295400"/>
          </a:xfrm>
        </p:spPr>
        <p:txBody>
          <a:bodyPr/>
          <a:lstStyle/>
          <a:p>
            <a:r>
              <a:rPr lang="pt-BR" altLang="pt-BR" smtClean="0"/>
              <a:t>OUTROS PONTOS</a:t>
            </a:r>
            <a:br>
              <a:rPr lang="pt-BR" altLang="pt-BR" smtClean="0"/>
            </a:br>
            <a:endParaRPr lang="pt-BR" altLang="pt-BR" smtClean="0"/>
          </a:p>
        </p:txBody>
      </p:sp>
      <p:sp>
        <p:nvSpPr>
          <p:cNvPr id="47107" name="Espaço Reservado para Conteúdo 2"/>
          <p:cNvSpPr>
            <a:spLocks noGrp="1"/>
          </p:cNvSpPr>
          <p:nvPr>
            <p:ph idx="1"/>
          </p:nvPr>
        </p:nvSpPr>
        <p:spPr>
          <a:xfrm>
            <a:off x="454025" y="1916113"/>
            <a:ext cx="8229600" cy="3489325"/>
          </a:xfrm>
        </p:spPr>
        <p:txBody>
          <a:bodyPr/>
          <a:lstStyle/>
          <a:p>
            <a:r>
              <a:rPr lang="pt-BR" altLang="pt-BR" dirty="0" smtClean="0"/>
              <a:t>OS </a:t>
            </a:r>
            <a:r>
              <a:rPr lang="pt-BR" altLang="pt-BR" dirty="0" err="1" smtClean="0"/>
              <a:t>HUs</a:t>
            </a:r>
            <a:r>
              <a:rPr lang="pt-BR" altLang="pt-BR" dirty="0" smtClean="0"/>
              <a:t> – ADESÃO EBSERH</a:t>
            </a:r>
          </a:p>
          <a:p>
            <a:r>
              <a:rPr lang="pt-BR" altLang="pt-BR" dirty="0" smtClean="0"/>
              <a:t>ACÓRDÃOS DE 2015 – 1403 (UNB), 1391 (UFPI)</a:t>
            </a:r>
          </a:p>
          <a:p>
            <a:r>
              <a:rPr lang="pt-BR" altLang="pt-BR" dirty="0" smtClean="0"/>
              <a:t>BOAS PRÁTICAS (Resolução da UFPB)</a:t>
            </a:r>
          </a:p>
          <a:p>
            <a:r>
              <a:rPr lang="pt-BR" altLang="pt-BR" dirty="0" smtClean="0"/>
              <a:t>Recomendação: normatizar, aderir à norma, apoio da Alta Administração, controle da FAP</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ço Reservado para Conteúdo 2"/>
          <p:cNvSpPr>
            <a:spLocks noGrp="1"/>
          </p:cNvSpPr>
          <p:nvPr>
            <p:ph idx="4294967295"/>
          </p:nvPr>
        </p:nvSpPr>
        <p:spPr>
          <a:xfrm>
            <a:off x="395288" y="1484313"/>
            <a:ext cx="8229600" cy="3600871"/>
          </a:xfrm>
        </p:spPr>
        <p:txBody>
          <a:bodyPr/>
          <a:lstStyle/>
          <a:p>
            <a:pPr algn="ctr" eaLnBrk="1" hangingPunct="1">
              <a:buFont typeface="Arial" panose="020B0604020202020204" pitchFamily="34" charset="0"/>
              <a:buNone/>
            </a:pPr>
            <a:r>
              <a:rPr lang="pt-BR" altLang="pt-BR" dirty="0" smtClean="0"/>
              <a:t>	</a:t>
            </a:r>
          </a:p>
          <a:p>
            <a:pPr algn="ctr" eaLnBrk="1" hangingPunct="1">
              <a:buFont typeface="Arial" panose="020B0604020202020204" pitchFamily="34" charset="0"/>
              <a:buNone/>
            </a:pPr>
            <a:r>
              <a:rPr lang="pt-BR" altLang="pt-BR" sz="2800" dirty="0" smtClean="0">
                <a:latin typeface="Arial Black" panose="020B0A04020102020204" pitchFamily="34" charset="0"/>
              </a:rPr>
              <a:t>1 – Notas introdutórias</a:t>
            </a:r>
          </a:p>
          <a:p>
            <a:pPr algn="ctr" eaLnBrk="1" hangingPunct="1">
              <a:buFont typeface="Arial" panose="020B0604020202020204" pitchFamily="34" charset="0"/>
              <a:buNone/>
            </a:pPr>
            <a:endParaRPr lang="pt-BR" altLang="pt-BR" sz="2800" dirty="0" smtClean="0">
              <a:latin typeface="Arial Black" panose="020B0A04020102020204" pitchFamily="34" charset="0"/>
            </a:endParaRPr>
          </a:p>
          <a:p>
            <a:pPr algn="ctr" eaLnBrk="1" hangingPunct="1">
              <a:buFont typeface="Arial" panose="020B0604020202020204" pitchFamily="34" charset="0"/>
              <a:buNone/>
            </a:pPr>
            <a:r>
              <a:rPr lang="pt-BR" altLang="pt-BR" sz="2800" dirty="0" smtClean="0">
                <a:latin typeface="Arial Black" panose="020B0A04020102020204" pitchFamily="34" charset="0"/>
              </a:rPr>
              <a:t>2 – Fundamentos</a:t>
            </a:r>
          </a:p>
          <a:p>
            <a:pPr algn="ctr" eaLnBrk="1" hangingPunct="1">
              <a:buFont typeface="Arial" panose="020B0604020202020204" pitchFamily="34" charset="0"/>
              <a:buNone/>
            </a:pPr>
            <a:endParaRPr lang="pt-BR" altLang="pt-BR" sz="2800" dirty="0" smtClean="0">
              <a:latin typeface="Arial Black" panose="020B0A04020102020204" pitchFamily="34" charset="0"/>
            </a:endParaRPr>
          </a:p>
          <a:p>
            <a:pPr algn="ctr" eaLnBrk="1" hangingPunct="1">
              <a:buFont typeface="Arial" panose="020B0604020202020204" pitchFamily="34" charset="0"/>
              <a:buNone/>
            </a:pPr>
            <a:r>
              <a:rPr lang="pt-BR" altLang="pt-BR" sz="2800" dirty="0" smtClean="0">
                <a:latin typeface="Arial Black" panose="020B0A04020102020204" pitchFamily="34" charset="0"/>
              </a:rPr>
              <a:t>3 – O Acórdão 3559/2014</a:t>
            </a:r>
          </a:p>
          <a:p>
            <a:pPr algn="ctr" eaLnBrk="1" hangingPunct="1">
              <a:buFont typeface="Arial" panose="020B0604020202020204" pitchFamily="34" charset="0"/>
              <a:buNone/>
            </a:pPr>
            <a:endParaRPr lang="pt-BR" altLang="pt-BR" sz="2800" dirty="0" smtClean="0">
              <a:latin typeface="Arial Black" panose="020B0A04020102020204" pitchFamily="34" charset="0"/>
            </a:endParaRPr>
          </a:p>
        </p:txBody>
      </p:sp>
    </p:spTree>
    <p:extLst>
      <p:ext uri="{BB962C8B-B14F-4D97-AF65-F5344CB8AC3E}">
        <p14:creationId xmlns:p14="http://schemas.microsoft.com/office/powerpoint/2010/main" xmlns="" val="755896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ítulo 1"/>
          <p:cNvSpPr>
            <a:spLocks noGrp="1"/>
          </p:cNvSpPr>
          <p:nvPr>
            <p:ph type="title"/>
          </p:nvPr>
        </p:nvSpPr>
        <p:spPr/>
        <p:txBody>
          <a:bodyPr/>
          <a:lstStyle/>
          <a:p>
            <a:r>
              <a:rPr lang="pt-BR" altLang="pt-BR" dirty="0" smtClean="0"/>
              <a:t>NOTAS INTRODUTÓRIAS	</a:t>
            </a:r>
          </a:p>
        </p:txBody>
      </p:sp>
      <p:sp>
        <p:nvSpPr>
          <p:cNvPr id="3" name="Espaço Reservado para Conteúdo 2"/>
          <p:cNvSpPr>
            <a:spLocks noGrp="1"/>
          </p:cNvSpPr>
          <p:nvPr>
            <p:ph idx="1"/>
          </p:nvPr>
        </p:nvSpPr>
        <p:spPr>
          <a:xfrm>
            <a:off x="457200" y="1125538"/>
            <a:ext cx="8229600" cy="1150937"/>
          </a:xfrm>
        </p:spPr>
        <p:txBody>
          <a:bodyPr/>
          <a:lstStyle/>
          <a:p>
            <a:pPr marL="0" indent="0">
              <a:buFont typeface="Arial" panose="020B0604020202020204" pitchFamily="34" charset="0"/>
              <a:buNone/>
              <a:defRPr/>
            </a:pPr>
            <a:r>
              <a:rPr lang="pt-BR" dirty="0" smtClean="0"/>
              <a:t>1- Problematização</a:t>
            </a:r>
          </a:p>
          <a:p>
            <a:pPr marL="514350" indent="-514350">
              <a:buFont typeface="Arial" panose="020B0604020202020204" pitchFamily="34" charset="0"/>
              <a:buAutoNum type="alphaLcParenR"/>
              <a:defRPr/>
            </a:pPr>
            <a:r>
              <a:rPr lang="pt-BR" dirty="0" smtClean="0"/>
              <a:t>Volume recursos: Quadro Região Sul</a:t>
            </a:r>
          </a:p>
          <a:p>
            <a:pPr marL="0" indent="0">
              <a:buFont typeface="Arial" panose="020B0604020202020204" pitchFamily="34" charset="0"/>
              <a:buNone/>
              <a:defRPr/>
            </a:pPr>
            <a:endParaRPr lang="pt-BR" dirty="0"/>
          </a:p>
        </p:txBody>
      </p:sp>
      <p:graphicFrame>
        <p:nvGraphicFramePr>
          <p:cNvPr id="5" name="Tabela 4"/>
          <p:cNvGraphicFramePr>
            <a:graphicFrameLocks noGrp="1"/>
          </p:cNvGraphicFramePr>
          <p:nvPr>
            <p:extLst>
              <p:ext uri="{D42A27DB-BD31-4B8C-83A1-F6EECF244321}">
                <p14:modId xmlns:p14="http://schemas.microsoft.com/office/powerpoint/2010/main" xmlns="" val="2078894416"/>
              </p:ext>
            </p:extLst>
          </p:nvPr>
        </p:nvGraphicFramePr>
        <p:xfrm>
          <a:off x="583832" y="2268214"/>
          <a:ext cx="7354886" cy="2314572"/>
        </p:xfrm>
        <a:graphic>
          <a:graphicData uri="http://schemas.openxmlformats.org/drawingml/2006/table">
            <a:tbl>
              <a:tblPr>
                <a:tableStyleId>{5C22544A-7EE6-4342-B048-85BDC9FD1C3A}</a:tableStyleId>
              </a:tblPr>
              <a:tblGrid>
                <a:gridCol w="3610609"/>
                <a:gridCol w="1224091"/>
                <a:gridCol w="1152085"/>
                <a:gridCol w="1368101"/>
              </a:tblGrid>
              <a:tr h="517872">
                <a:tc>
                  <a:txBody>
                    <a:bodyPr/>
                    <a:lstStyle/>
                    <a:p>
                      <a:pPr algn="l" fontAlgn="b"/>
                      <a:r>
                        <a:rPr lang="pt-BR" sz="1000" u="none" strike="noStrike" dirty="0">
                          <a:effectLst/>
                        </a:rPr>
                        <a:t>Favorecido</a:t>
                      </a:r>
                      <a:endParaRPr lang="pt-BR" sz="1000" b="0" i="0" u="none" strike="noStrike" dirty="0">
                        <a:effectLst/>
                        <a:latin typeface="Arial" panose="020B0604020202020204" pitchFamily="34" charset="0"/>
                      </a:endParaRPr>
                    </a:p>
                  </a:txBody>
                  <a:tcPr marL="9525" marR="9525" marT="9528" marB="0" anchor="b"/>
                </a:tc>
                <a:tc>
                  <a:txBody>
                    <a:bodyPr/>
                    <a:lstStyle/>
                    <a:p>
                      <a:pPr algn="l" fontAlgn="b"/>
                      <a:r>
                        <a:rPr lang="pt-BR" sz="1000" u="none" strike="noStrike" dirty="0">
                          <a:effectLst/>
                        </a:rPr>
                        <a:t>Localidade</a:t>
                      </a:r>
                      <a:endParaRPr lang="pt-BR" sz="1000" b="0" i="0" u="none" strike="noStrike" dirty="0">
                        <a:effectLst/>
                        <a:latin typeface="Arial" panose="020B0604020202020204" pitchFamily="34" charset="0"/>
                      </a:endParaRPr>
                    </a:p>
                  </a:txBody>
                  <a:tcPr marL="9525" marR="9525" marT="9528" marB="0" anchor="b"/>
                </a:tc>
                <a:tc>
                  <a:txBody>
                    <a:bodyPr/>
                    <a:lstStyle/>
                    <a:p>
                      <a:pPr algn="r" fontAlgn="b"/>
                      <a:r>
                        <a:rPr lang="pt-BR" sz="1000" u="none" strike="noStrike" dirty="0" smtClean="0">
                          <a:effectLst/>
                        </a:rPr>
                        <a:t>Despesa Executada</a:t>
                      </a:r>
                      <a:endParaRPr lang="pt-BR" sz="1000" b="0" i="0" u="none" strike="noStrike" dirty="0">
                        <a:effectLst/>
                        <a:latin typeface="Arial" panose="020B0604020202020204" pitchFamily="34" charset="0"/>
                      </a:endParaRPr>
                    </a:p>
                  </a:txBody>
                  <a:tcPr marL="9525" marR="9525" marT="9528" marB="0" anchor="b"/>
                </a:tc>
                <a:tc>
                  <a:txBody>
                    <a:bodyPr/>
                    <a:lstStyle/>
                    <a:p>
                      <a:pPr algn="r" fontAlgn="b"/>
                      <a:r>
                        <a:rPr lang="pt-BR" sz="1000" u="none" strike="noStrike" dirty="0" smtClean="0">
                          <a:effectLst/>
                        </a:rPr>
                        <a:t>Pago</a:t>
                      </a:r>
                      <a:endParaRPr lang="pt-BR" sz="1000" b="0" i="0" u="none" strike="noStrike" dirty="0">
                        <a:effectLst/>
                        <a:latin typeface="Arial" panose="020B0604020202020204" pitchFamily="34" charset="0"/>
                      </a:endParaRPr>
                    </a:p>
                  </a:txBody>
                  <a:tcPr marL="9525" marR="9525" marT="9528" marB="0" anchor="b"/>
                </a:tc>
              </a:tr>
              <a:tr h="179670">
                <a:tc>
                  <a:txBody>
                    <a:bodyPr/>
                    <a:lstStyle/>
                    <a:p>
                      <a:pPr algn="l" fontAlgn="b"/>
                      <a:r>
                        <a:rPr lang="pt-BR" sz="1000" b="0" u="none" strike="noStrike" dirty="0">
                          <a:solidFill>
                            <a:schemeClr val="tx1"/>
                          </a:solidFill>
                          <a:effectLst/>
                        </a:rPr>
                        <a:t>FUNDACAO DE AMPARO A PESQUISA E EXTENSAO UNIVERSITARIA</a:t>
                      </a:r>
                      <a:endParaRPr lang="pt-BR" sz="1000" b="0" i="0" u="none" strike="noStrike" dirty="0">
                        <a:solidFill>
                          <a:schemeClr val="tx1"/>
                        </a:solidFill>
                        <a:effectLst/>
                        <a:latin typeface="Arial" panose="020B0604020202020204" pitchFamily="34" charset="0"/>
                      </a:endParaRPr>
                    </a:p>
                  </a:txBody>
                  <a:tcPr marL="9525" marR="9525" marT="9528" marB="0" anchor="b">
                    <a:noFill/>
                  </a:tcPr>
                </a:tc>
                <a:tc>
                  <a:txBody>
                    <a:bodyPr/>
                    <a:lstStyle/>
                    <a:p>
                      <a:pPr algn="l" fontAlgn="b"/>
                      <a:r>
                        <a:rPr lang="pt-BR" sz="1000" b="0" u="none" strike="noStrike" dirty="0">
                          <a:solidFill>
                            <a:schemeClr val="tx1"/>
                          </a:solidFill>
                          <a:effectLst/>
                        </a:rPr>
                        <a:t>FLORIANÓPOLIS</a:t>
                      </a:r>
                      <a:endParaRPr lang="pt-BR" sz="1000" b="0" i="0" u="none" strike="noStrike" dirty="0">
                        <a:solidFill>
                          <a:schemeClr val="tx1"/>
                        </a:solidFill>
                        <a:effectLst/>
                        <a:latin typeface="Arial" panose="020B0604020202020204" pitchFamily="34" charset="0"/>
                      </a:endParaRPr>
                    </a:p>
                  </a:txBody>
                  <a:tcPr marL="9525" marR="9525" marT="9528" marB="0" anchor="b">
                    <a:noFill/>
                  </a:tcPr>
                </a:tc>
                <a:tc>
                  <a:txBody>
                    <a:bodyPr/>
                    <a:lstStyle/>
                    <a:p>
                      <a:pPr algn="r" fontAlgn="b"/>
                      <a:r>
                        <a:rPr lang="pt-BR" sz="1000" b="0" u="none" strike="noStrike" dirty="0">
                          <a:solidFill>
                            <a:schemeClr val="tx1"/>
                          </a:solidFill>
                          <a:effectLst/>
                        </a:rPr>
                        <a:t>137.710.799,76</a:t>
                      </a:r>
                      <a:endParaRPr lang="pt-BR" sz="1000" b="0" i="0" u="none" strike="noStrike" dirty="0">
                        <a:solidFill>
                          <a:schemeClr val="tx1"/>
                        </a:solidFill>
                        <a:effectLst/>
                        <a:latin typeface="Arial" panose="020B0604020202020204" pitchFamily="34" charset="0"/>
                      </a:endParaRPr>
                    </a:p>
                  </a:txBody>
                  <a:tcPr marL="9525" marR="9525" marT="9528" marB="0" anchor="b">
                    <a:noFill/>
                  </a:tcPr>
                </a:tc>
                <a:tc>
                  <a:txBody>
                    <a:bodyPr/>
                    <a:lstStyle/>
                    <a:p>
                      <a:pPr algn="r" fontAlgn="b"/>
                      <a:r>
                        <a:rPr lang="pt-BR" sz="1000" b="0" u="none" strike="noStrike" dirty="0">
                          <a:solidFill>
                            <a:schemeClr val="tx1"/>
                          </a:solidFill>
                          <a:effectLst/>
                        </a:rPr>
                        <a:t>66.777.188,02</a:t>
                      </a:r>
                      <a:endParaRPr lang="pt-BR" sz="1000" b="0" i="0" u="none" strike="noStrike" dirty="0">
                        <a:solidFill>
                          <a:schemeClr val="tx1"/>
                        </a:solidFill>
                        <a:effectLst/>
                        <a:latin typeface="Arial" panose="020B0604020202020204" pitchFamily="34" charset="0"/>
                      </a:endParaRPr>
                    </a:p>
                  </a:txBody>
                  <a:tcPr marL="9525" marR="9525" marT="9528" marB="0" anchor="b">
                    <a:noFill/>
                  </a:tcPr>
                </a:tc>
              </a:tr>
              <a:tr h="179670">
                <a:tc>
                  <a:txBody>
                    <a:bodyPr/>
                    <a:lstStyle/>
                    <a:p>
                      <a:pPr algn="l" fontAlgn="b"/>
                      <a:r>
                        <a:rPr lang="pt-BR" sz="1000" u="none" strike="noStrike" dirty="0">
                          <a:effectLst/>
                        </a:rPr>
                        <a:t>FUNDACAO DA UNIVERSIDADE FEDERAL DO PARANA PARA O DESE</a:t>
                      </a:r>
                      <a:endParaRPr lang="pt-BR" sz="1000" b="0" i="0" u="none" strike="noStrike" dirty="0">
                        <a:effectLst/>
                        <a:latin typeface="Arial" panose="020B0604020202020204" pitchFamily="34" charset="0"/>
                      </a:endParaRPr>
                    </a:p>
                  </a:txBody>
                  <a:tcPr marL="9525" marR="9525" marT="9528" marB="0" anchor="b"/>
                </a:tc>
                <a:tc>
                  <a:txBody>
                    <a:bodyPr/>
                    <a:lstStyle/>
                    <a:p>
                      <a:pPr algn="l" fontAlgn="b"/>
                      <a:r>
                        <a:rPr lang="pt-BR" sz="1000" u="none" strike="noStrike" dirty="0">
                          <a:effectLst/>
                        </a:rPr>
                        <a:t>CURITIBA</a:t>
                      </a:r>
                      <a:endParaRPr lang="pt-BR" sz="1000" b="0" i="0" u="none" strike="noStrike" dirty="0">
                        <a:effectLst/>
                        <a:latin typeface="Arial" panose="020B0604020202020204" pitchFamily="34" charset="0"/>
                      </a:endParaRPr>
                    </a:p>
                  </a:txBody>
                  <a:tcPr marL="9525" marR="9525" marT="9528" marB="0" anchor="b"/>
                </a:tc>
                <a:tc>
                  <a:txBody>
                    <a:bodyPr/>
                    <a:lstStyle/>
                    <a:p>
                      <a:pPr algn="r" fontAlgn="b"/>
                      <a:r>
                        <a:rPr lang="pt-BR" sz="1000" u="none" strike="noStrike" dirty="0">
                          <a:effectLst/>
                        </a:rPr>
                        <a:t>103.093.054,05</a:t>
                      </a:r>
                      <a:endParaRPr lang="pt-BR" sz="1000" b="0" i="0" u="none" strike="noStrike" dirty="0">
                        <a:effectLst/>
                        <a:latin typeface="Arial" panose="020B0604020202020204" pitchFamily="34" charset="0"/>
                      </a:endParaRPr>
                    </a:p>
                  </a:txBody>
                  <a:tcPr marL="9525" marR="9525" marT="9528" marB="0" anchor="b"/>
                </a:tc>
                <a:tc>
                  <a:txBody>
                    <a:bodyPr/>
                    <a:lstStyle/>
                    <a:p>
                      <a:pPr algn="r" fontAlgn="b"/>
                      <a:r>
                        <a:rPr lang="pt-BR" sz="1000" u="none" strike="noStrike" dirty="0">
                          <a:effectLst/>
                        </a:rPr>
                        <a:t>92.221.320,50</a:t>
                      </a:r>
                      <a:endParaRPr lang="pt-BR" sz="1000" b="0" i="0" u="none" strike="noStrike" dirty="0">
                        <a:effectLst/>
                        <a:latin typeface="Arial" panose="020B0604020202020204" pitchFamily="34" charset="0"/>
                      </a:endParaRPr>
                    </a:p>
                  </a:txBody>
                  <a:tcPr marL="9525" marR="9525" marT="9528" marB="0" anchor="b"/>
                </a:tc>
              </a:tr>
              <a:tr h="179670">
                <a:tc>
                  <a:txBody>
                    <a:bodyPr/>
                    <a:lstStyle/>
                    <a:p>
                      <a:pPr algn="l" fontAlgn="b"/>
                      <a:r>
                        <a:rPr lang="pt-BR" sz="1000" u="none" strike="noStrike" dirty="0">
                          <a:effectLst/>
                        </a:rPr>
                        <a:t>FUNDACAO DE APOIO DA UNIVERSIDADE FEDERAL DO RGS</a:t>
                      </a:r>
                      <a:endParaRPr lang="pt-BR" sz="1000" b="0" i="0" u="none" strike="noStrike" dirty="0">
                        <a:effectLst/>
                        <a:latin typeface="Arial" panose="020B0604020202020204" pitchFamily="34" charset="0"/>
                      </a:endParaRPr>
                    </a:p>
                  </a:txBody>
                  <a:tcPr marL="9525" marR="9525" marT="9528" marB="0" anchor="b"/>
                </a:tc>
                <a:tc>
                  <a:txBody>
                    <a:bodyPr/>
                    <a:lstStyle/>
                    <a:p>
                      <a:pPr algn="l" fontAlgn="b"/>
                      <a:r>
                        <a:rPr lang="pt-BR" sz="1000" u="none" strike="noStrike" dirty="0">
                          <a:effectLst/>
                        </a:rPr>
                        <a:t>PORTO ALEGRE</a:t>
                      </a:r>
                      <a:endParaRPr lang="pt-BR" sz="1000" b="0" i="0" u="none" strike="noStrike" dirty="0">
                        <a:effectLst/>
                        <a:latin typeface="Arial" panose="020B0604020202020204" pitchFamily="34" charset="0"/>
                      </a:endParaRPr>
                    </a:p>
                  </a:txBody>
                  <a:tcPr marL="9525" marR="9525" marT="9528" marB="0" anchor="b"/>
                </a:tc>
                <a:tc>
                  <a:txBody>
                    <a:bodyPr/>
                    <a:lstStyle/>
                    <a:p>
                      <a:pPr algn="r" fontAlgn="b"/>
                      <a:r>
                        <a:rPr lang="pt-BR" sz="1000" u="none" strike="noStrike" dirty="0">
                          <a:effectLst/>
                        </a:rPr>
                        <a:t>96.583.671,71</a:t>
                      </a:r>
                      <a:endParaRPr lang="pt-BR" sz="1000" b="0" i="0" u="none" strike="noStrike" dirty="0">
                        <a:effectLst/>
                        <a:latin typeface="Arial" panose="020B0604020202020204" pitchFamily="34" charset="0"/>
                      </a:endParaRPr>
                    </a:p>
                  </a:txBody>
                  <a:tcPr marL="9525" marR="9525" marT="9528" marB="0" anchor="b"/>
                </a:tc>
                <a:tc>
                  <a:txBody>
                    <a:bodyPr/>
                    <a:lstStyle/>
                    <a:p>
                      <a:pPr algn="r" fontAlgn="b"/>
                      <a:r>
                        <a:rPr lang="pt-BR" sz="1000" u="none" strike="noStrike" dirty="0">
                          <a:effectLst/>
                        </a:rPr>
                        <a:t>66.599.422,12</a:t>
                      </a:r>
                      <a:endParaRPr lang="pt-BR" sz="1000" b="0" i="0" u="none" strike="noStrike" dirty="0">
                        <a:effectLst/>
                        <a:latin typeface="Arial" panose="020B0604020202020204" pitchFamily="34" charset="0"/>
                      </a:endParaRPr>
                    </a:p>
                  </a:txBody>
                  <a:tcPr marL="9525" marR="9525" marT="9528" marB="0" anchor="b"/>
                </a:tc>
              </a:tr>
              <a:tr h="179670">
                <a:tc>
                  <a:txBody>
                    <a:bodyPr/>
                    <a:lstStyle/>
                    <a:p>
                      <a:pPr algn="l" fontAlgn="b"/>
                      <a:r>
                        <a:rPr lang="pt-BR" sz="1000" b="1" u="none" strike="noStrike" dirty="0">
                          <a:effectLst/>
                        </a:rPr>
                        <a:t>FUNDACAO DE APOIO UNIVERSITARIO</a:t>
                      </a:r>
                      <a:endParaRPr lang="pt-BR" sz="1000" b="1" i="0" u="none" strike="noStrike" dirty="0">
                        <a:effectLst/>
                        <a:latin typeface="Arial" panose="020B0604020202020204" pitchFamily="34" charset="0"/>
                      </a:endParaRPr>
                    </a:p>
                  </a:txBody>
                  <a:tcPr marL="9525" marR="9525" marT="9528" marB="0" anchor="b">
                    <a:solidFill>
                      <a:srgbClr val="FFFF00"/>
                    </a:solidFill>
                  </a:tcPr>
                </a:tc>
                <a:tc>
                  <a:txBody>
                    <a:bodyPr/>
                    <a:lstStyle/>
                    <a:p>
                      <a:pPr algn="l" fontAlgn="b"/>
                      <a:r>
                        <a:rPr lang="pt-BR" sz="1000" b="1" u="none" strike="noStrike" dirty="0">
                          <a:effectLst/>
                        </a:rPr>
                        <a:t>PELOTAS</a:t>
                      </a:r>
                      <a:endParaRPr lang="pt-BR" sz="1000" b="1" i="0" u="none" strike="noStrike" dirty="0">
                        <a:effectLst/>
                        <a:latin typeface="Arial" panose="020B0604020202020204" pitchFamily="34" charset="0"/>
                      </a:endParaRPr>
                    </a:p>
                  </a:txBody>
                  <a:tcPr marL="9525" marR="9525" marT="9528" marB="0" anchor="b">
                    <a:solidFill>
                      <a:srgbClr val="FFFF00"/>
                    </a:solidFill>
                  </a:tcPr>
                </a:tc>
                <a:tc>
                  <a:txBody>
                    <a:bodyPr/>
                    <a:lstStyle/>
                    <a:p>
                      <a:pPr algn="r" fontAlgn="b"/>
                      <a:r>
                        <a:rPr lang="pt-BR" sz="1000" b="1" u="none" strike="noStrike" dirty="0">
                          <a:effectLst/>
                        </a:rPr>
                        <a:t>46.460.574,72</a:t>
                      </a:r>
                      <a:endParaRPr lang="pt-BR" sz="1000" b="1" i="0" u="none" strike="noStrike" dirty="0">
                        <a:effectLst/>
                        <a:latin typeface="Arial" panose="020B0604020202020204" pitchFamily="34" charset="0"/>
                      </a:endParaRPr>
                    </a:p>
                  </a:txBody>
                  <a:tcPr marL="9525" marR="9525" marT="9528" marB="0" anchor="b">
                    <a:solidFill>
                      <a:srgbClr val="FFFF00"/>
                    </a:solidFill>
                  </a:tcPr>
                </a:tc>
                <a:tc>
                  <a:txBody>
                    <a:bodyPr/>
                    <a:lstStyle/>
                    <a:p>
                      <a:pPr algn="r" fontAlgn="b"/>
                      <a:r>
                        <a:rPr lang="pt-BR" sz="1000" b="1" u="none" strike="noStrike" dirty="0">
                          <a:effectLst/>
                        </a:rPr>
                        <a:t>40.982.158,17</a:t>
                      </a:r>
                      <a:endParaRPr lang="pt-BR" sz="1000" b="1" i="0" u="none" strike="noStrike" dirty="0">
                        <a:effectLst/>
                        <a:latin typeface="Arial" panose="020B0604020202020204" pitchFamily="34" charset="0"/>
                      </a:endParaRPr>
                    </a:p>
                  </a:txBody>
                  <a:tcPr marL="9525" marR="9525" marT="9528" marB="0" anchor="b">
                    <a:solidFill>
                      <a:srgbClr val="FFFF00"/>
                    </a:solidFill>
                  </a:tcPr>
                </a:tc>
              </a:tr>
              <a:tr h="179670">
                <a:tc>
                  <a:txBody>
                    <a:bodyPr/>
                    <a:lstStyle/>
                    <a:p>
                      <a:pPr algn="l" fontAlgn="b"/>
                      <a:r>
                        <a:rPr lang="pt-BR" sz="1000" u="none" strike="noStrike">
                          <a:effectLst/>
                        </a:rPr>
                        <a:t>FUNDACAO DE APOIO A TECNOLOGIA E CIENCIA</a:t>
                      </a:r>
                      <a:endParaRPr lang="pt-BR" sz="1000" b="0" i="0" u="none" strike="noStrike">
                        <a:effectLst/>
                        <a:latin typeface="Arial" panose="020B0604020202020204" pitchFamily="34" charset="0"/>
                      </a:endParaRPr>
                    </a:p>
                  </a:txBody>
                  <a:tcPr marL="9525" marR="9525" marT="9528" marB="0" anchor="b"/>
                </a:tc>
                <a:tc>
                  <a:txBody>
                    <a:bodyPr/>
                    <a:lstStyle/>
                    <a:p>
                      <a:pPr algn="l" fontAlgn="b"/>
                      <a:r>
                        <a:rPr lang="pt-BR" sz="1000" u="none" strike="noStrike">
                          <a:effectLst/>
                        </a:rPr>
                        <a:t>SANTA MARIA - RS</a:t>
                      </a:r>
                      <a:endParaRPr lang="pt-BR" sz="1000" b="0" i="0" u="none" strike="noStrike">
                        <a:effectLst/>
                        <a:latin typeface="Arial" panose="020B0604020202020204" pitchFamily="34" charset="0"/>
                      </a:endParaRPr>
                    </a:p>
                  </a:txBody>
                  <a:tcPr marL="9525" marR="9525" marT="9528" marB="0" anchor="b"/>
                </a:tc>
                <a:tc>
                  <a:txBody>
                    <a:bodyPr/>
                    <a:lstStyle/>
                    <a:p>
                      <a:pPr algn="r" fontAlgn="b"/>
                      <a:r>
                        <a:rPr lang="pt-BR" sz="1000" u="none" strike="noStrike" dirty="0">
                          <a:effectLst/>
                        </a:rPr>
                        <a:t>33.154.762,98</a:t>
                      </a:r>
                      <a:endParaRPr lang="pt-BR" sz="1000" b="0" i="0" u="none" strike="noStrike" dirty="0">
                        <a:effectLst/>
                        <a:latin typeface="Arial" panose="020B0604020202020204" pitchFamily="34" charset="0"/>
                      </a:endParaRPr>
                    </a:p>
                  </a:txBody>
                  <a:tcPr marL="9525" marR="9525" marT="9528" marB="0" anchor="b"/>
                </a:tc>
                <a:tc>
                  <a:txBody>
                    <a:bodyPr/>
                    <a:lstStyle/>
                    <a:p>
                      <a:pPr algn="r" fontAlgn="b"/>
                      <a:r>
                        <a:rPr lang="pt-BR" sz="1000" u="none" strike="noStrike" dirty="0">
                          <a:effectLst/>
                        </a:rPr>
                        <a:t>21.592.887,05</a:t>
                      </a:r>
                      <a:endParaRPr lang="pt-BR" sz="1000" b="0" i="0" u="none" strike="noStrike" dirty="0">
                        <a:effectLst/>
                        <a:latin typeface="Arial" panose="020B0604020202020204" pitchFamily="34" charset="0"/>
                      </a:endParaRPr>
                    </a:p>
                  </a:txBody>
                  <a:tcPr marL="9525" marR="9525" marT="9528" marB="0" anchor="b"/>
                </a:tc>
              </a:tr>
              <a:tr h="179670">
                <a:tc>
                  <a:txBody>
                    <a:bodyPr/>
                    <a:lstStyle/>
                    <a:p>
                      <a:pPr algn="l" fontAlgn="b"/>
                      <a:r>
                        <a:rPr lang="pt-BR" sz="1000" u="none" strike="noStrike">
                          <a:effectLst/>
                        </a:rPr>
                        <a:t>FUNDACAO DE APOIO HOSPITAL ENSINO RIO GRANDE</a:t>
                      </a:r>
                      <a:endParaRPr lang="pt-BR" sz="1000" b="0" i="0" u="none" strike="noStrike">
                        <a:effectLst/>
                        <a:latin typeface="Arial" panose="020B0604020202020204" pitchFamily="34" charset="0"/>
                      </a:endParaRPr>
                    </a:p>
                  </a:txBody>
                  <a:tcPr marL="9525" marR="9525" marT="9528" marB="0" anchor="b"/>
                </a:tc>
                <a:tc>
                  <a:txBody>
                    <a:bodyPr/>
                    <a:lstStyle/>
                    <a:p>
                      <a:pPr algn="l" fontAlgn="b"/>
                      <a:r>
                        <a:rPr lang="pt-BR" sz="1000" u="none" strike="noStrike">
                          <a:effectLst/>
                        </a:rPr>
                        <a:t>RIO GRANDE</a:t>
                      </a:r>
                      <a:endParaRPr lang="pt-BR" sz="1000" b="0" i="0" u="none" strike="noStrike">
                        <a:effectLst/>
                        <a:latin typeface="Arial" panose="020B0604020202020204" pitchFamily="34" charset="0"/>
                      </a:endParaRPr>
                    </a:p>
                  </a:txBody>
                  <a:tcPr marL="9525" marR="9525" marT="9528" marB="0" anchor="b"/>
                </a:tc>
                <a:tc>
                  <a:txBody>
                    <a:bodyPr/>
                    <a:lstStyle/>
                    <a:p>
                      <a:pPr algn="r" fontAlgn="b"/>
                      <a:r>
                        <a:rPr lang="pt-BR" sz="1000" u="none" strike="noStrike">
                          <a:effectLst/>
                        </a:rPr>
                        <a:t>28.690.265,82</a:t>
                      </a:r>
                      <a:endParaRPr lang="pt-BR" sz="1000" b="0" i="0" u="none" strike="noStrike">
                        <a:effectLst/>
                        <a:latin typeface="Arial" panose="020B0604020202020204" pitchFamily="34" charset="0"/>
                      </a:endParaRPr>
                    </a:p>
                  </a:txBody>
                  <a:tcPr marL="9525" marR="9525" marT="9528" marB="0" anchor="b"/>
                </a:tc>
                <a:tc>
                  <a:txBody>
                    <a:bodyPr/>
                    <a:lstStyle/>
                    <a:p>
                      <a:pPr algn="r" fontAlgn="b"/>
                      <a:r>
                        <a:rPr lang="pt-BR" sz="1000" u="none" strike="noStrike">
                          <a:effectLst/>
                        </a:rPr>
                        <a:t>25.444.825,66</a:t>
                      </a:r>
                      <a:endParaRPr lang="pt-BR" sz="1000" b="0" i="0" u="none" strike="noStrike">
                        <a:effectLst/>
                        <a:latin typeface="Arial" panose="020B0604020202020204" pitchFamily="34" charset="0"/>
                      </a:endParaRPr>
                    </a:p>
                  </a:txBody>
                  <a:tcPr marL="9525" marR="9525" marT="9528" marB="0" anchor="b"/>
                </a:tc>
              </a:tr>
              <a:tr h="179670">
                <a:tc>
                  <a:txBody>
                    <a:bodyPr/>
                    <a:lstStyle/>
                    <a:p>
                      <a:pPr algn="l" fontAlgn="b"/>
                      <a:r>
                        <a:rPr lang="pt-BR" sz="1000" b="0" u="none" strike="noStrike" dirty="0">
                          <a:effectLst/>
                        </a:rPr>
                        <a:t>FUNDACAO DE ENSINO E ENGENHARIA DE SANTA CATARINA</a:t>
                      </a:r>
                      <a:endParaRPr lang="pt-BR" sz="1000" b="0" i="0" u="none" strike="noStrike" dirty="0">
                        <a:effectLst/>
                        <a:latin typeface="Arial" panose="020B0604020202020204" pitchFamily="34" charset="0"/>
                      </a:endParaRPr>
                    </a:p>
                  </a:txBody>
                  <a:tcPr marL="9525" marR="9525" marT="9528" marB="0" anchor="b">
                    <a:noFill/>
                  </a:tcPr>
                </a:tc>
                <a:tc>
                  <a:txBody>
                    <a:bodyPr/>
                    <a:lstStyle/>
                    <a:p>
                      <a:pPr algn="l" fontAlgn="b"/>
                      <a:r>
                        <a:rPr lang="pt-BR" sz="1000" b="0" u="none" strike="noStrike" dirty="0">
                          <a:effectLst/>
                        </a:rPr>
                        <a:t>FLORIANÓPOLIS</a:t>
                      </a:r>
                      <a:endParaRPr lang="pt-BR" sz="1000" b="0" i="0" u="none" strike="noStrike" dirty="0">
                        <a:effectLst/>
                        <a:latin typeface="Arial" panose="020B0604020202020204" pitchFamily="34" charset="0"/>
                      </a:endParaRPr>
                    </a:p>
                  </a:txBody>
                  <a:tcPr marL="9525" marR="9525" marT="9528" marB="0" anchor="b">
                    <a:noFill/>
                  </a:tcPr>
                </a:tc>
                <a:tc>
                  <a:txBody>
                    <a:bodyPr/>
                    <a:lstStyle/>
                    <a:p>
                      <a:pPr algn="r" fontAlgn="b"/>
                      <a:r>
                        <a:rPr lang="pt-BR" sz="1000" b="0" u="none" strike="noStrike">
                          <a:effectLst/>
                        </a:rPr>
                        <a:t>25.175.278,76</a:t>
                      </a:r>
                      <a:endParaRPr lang="pt-BR" sz="1000" b="0" i="0" u="none" strike="noStrike">
                        <a:effectLst/>
                        <a:latin typeface="Arial" panose="020B0604020202020204" pitchFamily="34" charset="0"/>
                      </a:endParaRPr>
                    </a:p>
                  </a:txBody>
                  <a:tcPr marL="9525" marR="9525" marT="9528" marB="0" anchor="b">
                    <a:noFill/>
                  </a:tcPr>
                </a:tc>
                <a:tc>
                  <a:txBody>
                    <a:bodyPr/>
                    <a:lstStyle/>
                    <a:p>
                      <a:pPr algn="r" fontAlgn="b"/>
                      <a:r>
                        <a:rPr lang="pt-BR" sz="1000" b="0" u="none" strike="noStrike">
                          <a:effectLst/>
                        </a:rPr>
                        <a:t>8.777.773,02</a:t>
                      </a:r>
                      <a:endParaRPr lang="pt-BR" sz="1000" b="0" i="0" u="none" strike="noStrike">
                        <a:effectLst/>
                        <a:latin typeface="Arial" panose="020B0604020202020204" pitchFamily="34" charset="0"/>
                      </a:endParaRPr>
                    </a:p>
                  </a:txBody>
                  <a:tcPr marL="9525" marR="9525" marT="9528" marB="0" anchor="b">
                    <a:noFill/>
                  </a:tcPr>
                </a:tc>
              </a:tr>
              <a:tr h="179670">
                <a:tc>
                  <a:txBody>
                    <a:bodyPr/>
                    <a:lstStyle/>
                    <a:p>
                      <a:pPr algn="l" fontAlgn="b"/>
                      <a:r>
                        <a:rPr lang="pt-BR" sz="1000" b="0" u="none" strike="noStrike" dirty="0">
                          <a:effectLst/>
                        </a:rPr>
                        <a:t>FUND CENTROS DE REFERENCIA EM TECNOLOGIAS INOVADORAS</a:t>
                      </a:r>
                      <a:endParaRPr lang="pt-BR" sz="1000" b="0" i="0" u="none" strike="noStrike" dirty="0">
                        <a:effectLst/>
                        <a:latin typeface="Arial" panose="020B0604020202020204" pitchFamily="34" charset="0"/>
                      </a:endParaRPr>
                    </a:p>
                  </a:txBody>
                  <a:tcPr marL="9525" marR="9525" marT="9528" marB="0" anchor="b">
                    <a:noFill/>
                  </a:tcPr>
                </a:tc>
                <a:tc>
                  <a:txBody>
                    <a:bodyPr/>
                    <a:lstStyle/>
                    <a:p>
                      <a:pPr algn="l" fontAlgn="b"/>
                      <a:r>
                        <a:rPr lang="pt-BR" sz="1000" b="0" u="none" strike="noStrike" dirty="0">
                          <a:effectLst/>
                        </a:rPr>
                        <a:t>FLORIANÓPOLIS</a:t>
                      </a:r>
                      <a:endParaRPr lang="pt-BR" sz="1000" b="0" i="0" u="none" strike="noStrike" dirty="0">
                        <a:effectLst/>
                        <a:latin typeface="Arial" panose="020B0604020202020204" pitchFamily="34" charset="0"/>
                      </a:endParaRPr>
                    </a:p>
                  </a:txBody>
                  <a:tcPr marL="9525" marR="9525" marT="9528" marB="0" anchor="b">
                    <a:noFill/>
                  </a:tcPr>
                </a:tc>
                <a:tc>
                  <a:txBody>
                    <a:bodyPr/>
                    <a:lstStyle/>
                    <a:p>
                      <a:pPr algn="r" fontAlgn="b"/>
                      <a:r>
                        <a:rPr lang="pt-BR" sz="1000" b="0" u="none" strike="noStrike" dirty="0">
                          <a:effectLst/>
                        </a:rPr>
                        <a:t>19.217.932,16</a:t>
                      </a:r>
                      <a:endParaRPr lang="pt-BR" sz="1000" b="0" i="0" u="none" strike="noStrike" dirty="0">
                        <a:effectLst/>
                        <a:latin typeface="Arial" panose="020B0604020202020204" pitchFamily="34" charset="0"/>
                      </a:endParaRPr>
                    </a:p>
                  </a:txBody>
                  <a:tcPr marL="9525" marR="9525" marT="9528" marB="0" anchor="b">
                    <a:noFill/>
                  </a:tcPr>
                </a:tc>
                <a:tc>
                  <a:txBody>
                    <a:bodyPr/>
                    <a:lstStyle/>
                    <a:p>
                      <a:pPr algn="r" fontAlgn="b"/>
                      <a:r>
                        <a:rPr lang="pt-BR" sz="1000" b="0" u="none" strike="noStrike" dirty="0">
                          <a:effectLst/>
                        </a:rPr>
                        <a:t>5.743.101,11</a:t>
                      </a:r>
                      <a:endParaRPr lang="pt-BR" sz="1000" b="0" i="0" u="none" strike="noStrike" dirty="0">
                        <a:effectLst/>
                        <a:latin typeface="Arial" panose="020B0604020202020204" pitchFamily="34" charset="0"/>
                      </a:endParaRPr>
                    </a:p>
                  </a:txBody>
                  <a:tcPr marL="9525" marR="9525" marT="9528" marB="0" anchor="b">
                    <a:noFill/>
                  </a:tcPr>
                </a:tc>
              </a:tr>
              <a:tr h="179670">
                <a:tc>
                  <a:txBody>
                    <a:bodyPr/>
                    <a:lstStyle/>
                    <a:p>
                      <a:pPr algn="l" fontAlgn="b"/>
                      <a:r>
                        <a:rPr lang="pt-BR" sz="1000" u="none" strike="noStrike">
                          <a:effectLst/>
                        </a:rPr>
                        <a:t>FUNDACAO DE PESQUISAS FLORESTAIS DO PARANA</a:t>
                      </a:r>
                      <a:endParaRPr lang="pt-BR" sz="1000" b="0" i="0" u="none" strike="noStrike">
                        <a:effectLst/>
                        <a:latin typeface="Arial" panose="020B0604020202020204" pitchFamily="34" charset="0"/>
                      </a:endParaRPr>
                    </a:p>
                  </a:txBody>
                  <a:tcPr marL="9525" marR="9525" marT="9528" marB="0" anchor="b"/>
                </a:tc>
                <a:tc>
                  <a:txBody>
                    <a:bodyPr/>
                    <a:lstStyle/>
                    <a:p>
                      <a:pPr algn="l" fontAlgn="b"/>
                      <a:r>
                        <a:rPr lang="pt-BR" sz="1000" u="none" strike="noStrike">
                          <a:effectLst/>
                        </a:rPr>
                        <a:t>CURITIBA</a:t>
                      </a:r>
                      <a:endParaRPr lang="pt-BR" sz="1000" b="0" i="0" u="none" strike="noStrike">
                        <a:effectLst/>
                        <a:latin typeface="Arial" panose="020B0604020202020204" pitchFamily="34" charset="0"/>
                      </a:endParaRPr>
                    </a:p>
                  </a:txBody>
                  <a:tcPr marL="9525" marR="9525" marT="9528" marB="0" anchor="b"/>
                </a:tc>
                <a:tc>
                  <a:txBody>
                    <a:bodyPr/>
                    <a:lstStyle/>
                    <a:p>
                      <a:pPr algn="r" fontAlgn="b"/>
                      <a:r>
                        <a:rPr lang="pt-BR" sz="1000" u="none" strike="noStrike">
                          <a:effectLst/>
                        </a:rPr>
                        <a:t>15.486.189,08</a:t>
                      </a:r>
                      <a:endParaRPr lang="pt-BR" sz="1000" b="0" i="0" u="none" strike="noStrike">
                        <a:effectLst/>
                        <a:latin typeface="Arial" panose="020B0604020202020204" pitchFamily="34" charset="0"/>
                      </a:endParaRPr>
                    </a:p>
                  </a:txBody>
                  <a:tcPr marL="9525" marR="9525" marT="9528" marB="0" anchor="b"/>
                </a:tc>
                <a:tc>
                  <a:txBody>
                    <a:bodyPr/>
                    <a:lstStyle/>
                    <a:p>
                      <a:pPr algn="r" fontAlgn="b"/>
                      <a:r>
                        <a:rPr lang="pt-BR" sz="1000" u="none" strike="noStrike">
                          <a:effectLst/>
                        </a:rPr>
                        <a:t>8.404.968,96</a:t>
                      </a:r>
                      <a:endParaRPr lang="pt-BR" sz="1000" b="0" i="0" u="none" strike="noStrike">
                        <a:effectLst/>
                        <a:latin typeface="Arial" panose="020B0604020202020204" pitchFamily="34" charset="0"/>
                      </a:endParaRPr>
                    </a:p>
                  </a:txBody>
                  <a:tcPr marL="9525" marR="9525" marT="9528" marB="0" anchor="b"/>
                </a:tc>
              </a:tr>
              <a:tr h="179670">
                <a:tc>
                  <a:txBody>
                    <a:bodyPr/>
                    <a:lstStyle/>
                    <a:p>
                      <a:pPr algn="l" fontAlgn="b"/>
                      <a:r>
                        <a:rPr lang="pt-BR" sz="1000" b="0" u="none" strike="noStrike" dirty="0">
                          <a:effectLst/>
                        </a:rPr>
                        <a:t>FUNDACAO DE ESTUDOS E PESQUISAS SOCIO ECONOMICAS</a:t>
                      </a:r>
                      <a:endParaRPr lang="pt-BR" sz="1000" b="0" i="0" u="none" strike="noStrike" dirty="0">
                        <a:effectLst/>
                        <a:latin typeface="Arial" panose="020B0604020202020204" pitchFamily="34" charset="0"/>
                      </a:endParaRPr>
                    </a:p>
                  </a:txBody>
                  <a:tcPr marL="9525" marR="9525" marT="9528" marB="0" anchor="b">
                    <a:noFill/>
                  </a:tcPr>
                </a:tc>
                <a:tc>
                  <a:txBody>
                    <a:bodyPr/>
                    <a:lstStyle/>
                    <a:p>
                      <a:pPr algn="l" fontAlgn="b"/>
                      <a:r>
                        <a:rPr lang="pt-BR" sz="1000" b="0" u="none" strike="noStrike" dirty="0">
                          <a:effectLst/>
                        </a:rPr>
                        <a:t>FLORIANÓPOLIS</a:t>
                      </a:r>
                      <a:endParaRPr lang="pt-BR" sz="1000" b="0" i="0" u="none" strike="noStrike" dirty="0">
                        <a:effectLst/>
                        <a:latin typeface="Arial" panose="020B0604020202020204" pitchFamily="34" charset="0"/>
                      </a:endParaRPr>
                    </a:p>
                  </a:txBody>
                  <a:tcPr marL="9525" marR="9525" marT="9528" marB="0" anchor="b">
                    <a:noFill/>
                  </a:tcPr>
                </a:tc>
                <a:tc>
                  <a:txBody>
                    <a:bodyPr/>
                    <a:lstStyle/>
                    <a:p>
                      <a:pPr algn="r" fontAlgn="b"/>
                      <a:r>
                        <a:rPr lang="pt-BR" sz="1000" b="0" u="none" strike="noStrike" dirty="0">
                          <a:effectLst/>
                        </a:rPr>
                        <a:t>13.752.472,31</a:t>
                      </a:r>
                      <a:endParaRPr lang="pt-BR" sz="1000" b="0" i="0" u="none" strike="noStrike" dirty="0">
                        <a:effectLst/>
                        <a:latin typeface="Arial" panose="020B0604020202020204" pitchFamily="34" charset="0"/>
                      </a:endParaRPr>
                    </a:p>
                  </a:txBody>
                  <a:tcPr marL="9525" marR="9525" marT="9528" marB="0" anchor="b">
                    <a:noFill/>
                  </a:tcPr>
                </a:tc>
                <a:tc>
                  <a:txBody>
                    <a:bodyPr/>
                    <a:lstStyle/>
                    <a:p>
                      <a:pPr algn="r" fontAlgn="b"/>
                      <a:r>
                        <a:rPr lang="pt-BR" sz="1000" b="0" u="none" strike="noStrike" dirty="0">
                          <a:effectLst/>
                        </a:rPr>
                        <a:t>5.772.692,78</a:t>
                      </a:r>
                      <a:endParaRPr lang="pt-BR" sz="1000" b="0" i="0" u="none" strike="noStrike" dirty="0">
                        <a:effectLst/>
                        <a:latin typeface="Arial" panose="020B0604020202020204" pitchFamily="34" charset="0"/>
                      </a:endParaRPr>
                    </a:p>
                  </a:txBody>
                  <a:tcPr marL="9525" marR="9525" marT="9528" marB="0" anchor="b">
                    <a:noFill/>
                  </a:tcPr>
                </a:tc>
              </a:tr>
            </a:tbl>
          </a:graphicData>
        </a:graphic>
      </p:graphicFrame>
      <p:sp>
        <p:nvSpPr>
          <p:cNvPr id="8258" name="CaixaDeTexto 5"/>
          <p:cNvSpPr txBox="1">
            <a:spLocks noChangeArrowheads="1"/>
          </p:cNvSpPr>
          <p:nvPr/>
        </p:nvSpPr>
        <p:spPr bwMode="auto">
          <a:xfrm>
            <a:off x="539750" y="4724400"/>
            <a:ext cx="741680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pt-BR" altLang="pt-BR" sz="1400"/>
              <a:t>Fonte: Siga Brasil, Senado Federal. Despesas executadas em 2014. Extraído em 20/3/2015</a:t>
            </a:r>
          </a:p>
        </p:txBody>
      </p:sp>
      <p:sp>
        <p:nvSpPr>
          <p:cNvPr id="7" name="CaixaDeTexto 6"/>
          <p:cNvSpPr txBox="1"/>
          <p:nvPr/>
        </p:nvSpPr>
        <p:spPr>
          <a:xfrm>
            <a:off x="539750" y="5229225"/>
            <a:ext cx="7632700" cy="861774"/>
          </a:xfrm>
          <a:prstGeom prst="rect">
            <a:avLst/>
          </a:prstGeom>
          <a:noFill/>
        </p:spPr>
        <p:txBody>
          <a:bodyPr>
            <a:spAutoFit/>
          </a:bodyPr>
          <a:lstStyle/>
          <a:p>
            <a:pPr>
              <a:defRPr/>
            </a:pPr>
            <a:r>
              <a:rPr lang="pt-BR" sz="3200" dirty="0">
                <a:latin typeface="+mn-lt"/>
              </a:rPr>
              <a:t>b) Problemas </a:t>
            </a:r>
            <a:r>
              <a:rPr lang="pt-BR" sz="3200" dirty="0" smtClean="0">
                <a:latin typeface="+mn-lt"/>
              </a:rPr>
              <a:t>históricos</a:t>
            </a:r>
            <a:endParaRPr lang="pt-BR" sz="3200" dirty="0">
              <a:latin typeface="+mn-lt"/>
            </a:endParaRPr>
          </a:p>
          <a:p>
            <a:pPr>
              <a:defRPr/>
            </a:pPr>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ítulo 1"/>
          <p:cNvSpPr>
            <a:spLocks noGrp="1"/>
          </p:cNvSpPr>
          <p:nvPr>
            <p:ph type="title"/>
          </p:nvPr>
        </p:nvSpPr>
        <p:spPr/>
        <p:txBody>
          <a:bodyPr/>
          <a:lstStyle/>
          <a:p>
            <a:r>
              <a:rPr lang="pt-BR" altLang="pt-BR" dirty="0"/>
              <a:t>NOTAS INTRODUTÓRIAS </a:t>
            </a:r>
            <a:r>
              <a:rPr lang="pt-BR" altLang="pt-BR" dirty="0" smtClean="0"/>
              <a:t>	</a:t>
            </a:r>
          </a:p>
        </p:txBody>
      </p:sp>
      <p:sp>
        <p:nvSpPr>
          <p:cNvPr id="3" name="Espaço Reservado para Conteúdo 2"/>
          <p:cNvSpPr>
            <a:spLocks noGrp="1"/>
          </p:cNvSpPr>
          <p:nvPr>
            <p:ph idx="1"/>
          </p:nvPr>
        </p:nvSpPr>
        <p:spPr>
          <a:xfrm>
            <a:off x="457200" y="1125538"/>
            <a:ext cx="8229600" cy="3599606"/>
          </a:xfrm>
        </p:spPr>
        <p:txBody>
          <a:bodyPr/>
          <a:lstStyle/>
          <a:p>
            <a:pPr marL="0" indent="0">
              <a:buFont typeface="Arial" panose="020B0604020202020204" pitchFamily="34" charset="0"/>
              <a:buNone/>
              <a:defRPr/>
            </a:pPr>
            <a:endParaRPr lang="pt-BR" dirty="0" smtClean="0"/>
          </a:p>
          <a:p>
            <a:pPr marL="0" indent="0">
              <a:buFont typeface="Arial" panose="020B0604020202020204" pitchFamily="34" charset="0"/>
              <a:buNone/>
              <a:defRPr/>
            </a:pPr>
            <a:r>
              <a:rPr lang="pt-BR" dirty="0" smtClean="0"/>
              <a:t>2 – Atuação do TCU na UFPEL</a:t>
            </a:r>
          </a:p>
          <a:p>
            <a:pPr marL="514350" indent="-514350">
              <a:buFont typeface="Arial" panose="020B0604020202020204" pitchFamily="34" charset="0"/>
              <a:buAutoNum type="alphaLcParenR"/>
              <a:defRPr/>
            </a:pPr>
            <a:r>
              <a:rPr lang="pt-BR" dirty="0" smtClean="0"/>
              <a:t>Acórdão 599/2008</a:t>
            </a:r>
          </a:p>
          <a:p>
            <a:pPr marL="514350" indent="-514350">
              <a:buFont typeface="Arial" panose="020B0604020202020204" pitchFamily="34" charset="0"/>
              <a:buAutoNum type="alphaLcParenR"/>
              <a:defRPr/>
            </a:pPr>
            <a:r>
              <a:rPr lang="pt-BR" dirty="0" smtClean="0"/>
              <a:t>Monitoramentos: Acórdãos 872/2011 e 4513/2013 </a:t>
            </a:r>
          </a:p>
        </p:txBody>
      </p:sp>
    </p:spTree>
    <p:extLst>
      <p:ext uri="{BB962C8B-B14F-4D97-AF65-F5344CB8AC3E}">
        <p14:creationId xmlns:p14="http://schemas.microsoft.com/office/powerpoint/2010/main" xmlns="" val="1066200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ítulo 1"/>
          <p:cNvSpPr>
            <a:spLocks noGrp="1"/>
          </p:cNvSpPr>
          <p:nvPr>
            <p:ph type="title"/>
          </p:nvPr>
        </p:nvSpPr>
        <p:spPr/>
        <p:txBody>
          <a:bodyPr/>
          <a:lstStyle/>
          <a:p>
            <a:r>
              <a:rPr lang="pt-BR" altLang="pt-BR" smtClean="0"/>
              <a:t>FUNDAMENTOS	</a:t>
            </a:r>
            <a:br>
              <a:rPr lang="pt-BR" altLang="pt-BR" smtClean="0"/>
            </a:br>
            <a:r>
              <a:rPr lang="pt-BR" altLang="pt-BR" sz="2400" smtClean="0"/>
              <a:t>Definição de Recursos Públicos</a:t>
            </a:r>
            <a:br>
              <a:rPr lang="pt-BR" altLang="pt-BR" sz="2400" smtClean="0"/>
            </a:br>
            <a:endParaRPr lang="pt-BR" altLang="pt-BR" sz="2400" smtClean="0"/>
          </a:p>
        </p:txBody>
      </p:sp>
      <p:sp>
        <p:nvSpPr>
          <p:cNvPr id="3" name="Espaço Reservado para Conteúdo 2"/>
          <p:cNvSpPr>
            <a:spLocks noGrp="1"/>
          </p:cNvSpPr>
          <p:nvPr>
            <p:ph idx="1"/>
          </p:nvPr>
        </p:nvSpPr>
        <p:spPr/>
        <p:txBody>
          <a:bodyPr/>
          <a:lstStyle/>
          <a:p>
            <a:pPr marL="0" indent="0" algn="just">
              <a:buFont typeface="Arial" panose="020B0604020202020204" pitchFamily="34" charset="0"/>
              <a:buNone/>
              <a:defRPr/>
            </a:pPr>
            <a:endParaRPr lang="pt-BR" sz="2000" dirty="0" smtClean="0"/>
          </a:p>
          <a:p>
            <a:pPr marL="0" indent="0" algn="just">
              <a:buFont typeface="Arial" panose="020B0604020202020204" pitchFamily="34" charset="0"/>
              <a:buNone/>
              <a:defRPr/>
            </a:pPr>
            <a:r>
              <a:rPr lang="pt-BR" sz="2000" dirty="0" smtClean="0"/>
              <a:t>Acórdão 2731/2008-P:	9.1</a:t>
            </a:r>
            <a:r>
              <a:rPr lang="pt-BR" sz="2000" dirty="0"/>
              <a:t>. </a:t>
            </a:r>
            <a:r>
              <a:rPr lang="pt-BR" sz="2400" b="1" dirty="0">
                <a:solidFill>
                  <a:srgbClr val="FF0000"/>
                </a:solidFill>
              </a:rPr>
              <a:t>firmar o entendimento de que a expressão “recursos públicos” a que se refere o art. 3º, caput, da Lei 8.958/1994 abrange não apenas os recursos financeiros </a:t>
            </a:r>
            <a:r>
              <a:rPr lang="pt-BR" sz="2000" dirty="0"/>
              <a:t>aplicados nos projetos executados com fundamento na citada lei, mas também toda e qualquer receita auferida com a utilização de recursos humanos e materiais das Instituições Federais de Ensino Superior, tais como: laboratórios, salas de aula; materiais de apoio e de escritório; nome e imagem da instituição; redes de tecnologia de informação; documentação acadêmica e demais itens de patrimônio tangível ou intangível das instituições de ensino utilizados em parcerias com fundações de apoio, sendo obrigatório o recolhimento de tais receitas à conta única do Tesouro Nacional;</a:t>
            </a:r>
          </a:p>
          <a:p>
            <a:pPr>
              <a:defRPr/>
            </a:pPr>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1"/>
          <p:cNvSpPr>
            <a:spLocks noGrp="1"/>
          </p:cNvSpPr>
          <p:nvPr>
            <p:ph type="title"/>
          </p:nvPr>
        </p:nvSpPr>
        <p:spPr/>
        <p:txBody>
          <a:bodyPr/>
          <a:lstStyle/>
          <a:p>
            <a:r>
              <a:rPr lang="pt-BR" altLang="pt-BR" smtClean="0"/>
              <a:t>FUNDAMENTOS</a:t>
            </a:r>
            <a:br>
              <a:rPr lang="pt-BR" altLang="pt-BR" smtClean="0"/>
            </a:br>
            <a:r>
              <a:rPr lang="pt-BR" altLang="pt-BR" sz="2400" smtClean="0"/>
              <a:t>A Importância da TRANSPARÊNCIA</a:t>
            </a:r>
            <a:endParaRPr lang="pt-BR" altLang="pt-BR" smtClean="0"/>
          </a:p>
        </p:txBody>
      </p:sp>
      <p:sp>
        <p:nvSpPr>
          <p:cNvPr id="3" name="Espaço Reservado para Conteúdo 2"/>
          <p:cNvSpPr>
            <a:spLocks noGrp="1"/>
          </p:cNvSpPr>
          <p:nvPr>
            <p:ph idx="1"/>
          </p:nvPr>
        </p:nvSpPr>
        <p:spPr/>
        <p:txBody>
          <a:bodyPr/>
          <a:lstStyle/>
          <a:p>
            <a:pPr marL="0" indent="0">
              <a:buFont typeface="Arial" panose="020B0604020202020204" pitchFamily="34" charset="0"/>
              <a:buNone/>
              <a:defRPr/>
            </a:pPr>
            <a:r>
              <a:rPr lang="pt-BR" dirty="0" smtClean="0"/>
              <a:t>- Lei 12.527/2011 (Lei da Transparência)</a:t>
            </a:r>
          </a:p>
          <a:p>
            <a:pPr marL="266700" indent="0" algn="just">
              <a:buFont typeface="Arial" panose="020B0604020202020204" pitchFamily="34" charset="0"/>
              <a:buNone/>
              <a:defRPr/>
            </a:pPr>
            <a:r>
              <a:rPr lang="pt-BR" sz="2800" dirty="0"/>
              <a:t>Art. </a:t>
            </a:r>
            <a:r>
              <a:rPr lang="pt-BR" b="1" dirty="0">
                <a:solidFill>
                  <a:srgbClr val="FF0000"/>
                </a:solidFill>
              </a:rPr>
              <a:t>2</a:t>
            </a:r>
            <a:r>
              <a:rPr lang="pt-BR" b="1" u="sng" baseline="30000" dirty="0">
                <a:solidFill>
                  <a:srgbClr val="FF0000"/>
                </a:solidFill>
              </a:rPr>
              <a:t>o</a:t>
            </a:r>
            <a:r>
              <a:rPr lang="pt-BR" b="1" dirty="0">
                <a:solidFill>
                  <a:srgbClr val="FF0000"/>
                </a:solidFill>
              </a:rPr>
              <a:t> Aplicam-se as disposições desta Lei, no que couber, às entidades privadas</a:t>
            </a:r>
            <a:r>
              <a:rPr lang="pt-BR" sz="2800" dirty="0"/>
              <a:t> sem fins lucrativos que recebam, para realização de ações de interesse público, recursos públicos diretamente do orçamento ou mediante subvenções sociais, contrato de gestão, termo de parceria, convênios, acordo, ajustes ou outros instrumentos </a:t>
            </a:r>
            <a:r>
              <a:rPr lang="pt-BR" sz="2800" dirty="0" smtClean="0"/>
              <a:t>congêneres</a:t>
            </a:r>
          </a:p>
          <a:p>
            <a:pPr marL="0" indent="0" algn="just">
              <a:buFont typeface="Arial" panose="020B0604020202020204" pitchFamily="34" charset="0"/>
              <a:buNone/>
              <a:defRPr/>
            </a:pPr>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ítulo 1"/>
          <p:cNvSpPr>
            <a:spLocks noGrp="1"/>
          </p:cNvSpPr>
          <p:nvPr>
            <p:ph type="title"/>
          </p:nvPr>
        </p:nvSpPr>
        <p:spPr/>
        <p:txBody>
          <a:bodyPr/>
          <a:lstStyle/>
          <a:p>
            <a:r>
              <a:rPr lang="pt-BR" altLang="pt-BR" smtClean="0"/>
              <a:t>FUNDAMENTOS	 </a:t>
            </a:r>
            <a:br>
              <a:rPr lang="pt-BR" altLang="pt-BR" smtClean="0"/>
            </a:br>
            <a:r>
              <a:rPr lang="pt-BR" altLang="pt-BR" sz="2400" smtClean="0"/>
              <a:t>Importância da TRANSPARÊNCIA</a:t>
            </a:r>
            <a:br>
              <a:rPr lang="pt-BR" altLang="pt-BR" sz="2400" smtClean="0"/>
            </a:br>
            <a:endParaRPr lang="pt-BR" altLang="pt-BR" sz="2400" smtClean="0"/>
          </a:p>
        </p:txBody>
      </p:sp>
      <p:sp>
        <p:nvSpPr>
          <p:cNvPr id="3" name="Espaço Reservado para Conteúdo 2"/>
          <p:cNvSpPr>
            <a:spLocks noGrp="1"/>
          </p:cNvSpPr>
          <p:nvPr>
            <p:ph idx="1"/>
          </p:nvPr>
        </p:nvSpPr>
        <p:spPr/>
        <p:txBody>
          <a:bodyPr/>
          <a:lstStyle/>
          <a:p>
            <a:pPr algn="just">
              <a:buFontTx/>
              <a:buChar char="-"/>
              <a:defRPr/>
            </a:pPr>
            <a:r>
              <a:rPr lang="pt-BR" dirty="0" smtClean="0"/>
              <a:t>Lei 8.958/1994, art. 4º-A (FAP)</a:t>
            </a:r>
          </a:p>
          <a:p>
            <a:pPr marL="358775" indent="0" algn="just">
              <a:buFont typeface="Arial" panose="020B0604020202020204" pitchFamily="34" charset="0"/>
              <a:buNone/>
              <a:defRPr/>
            </a:pPr>
            <a:r>
              <a:rPr lang="pt-BR" sz="2000" dirty="0" smtClean="0"/>
              <a:t>Art. 4º-A.  Serão divulgados, na íntegra, [...]na internet:        (Incluído pela Lei nº 12.349/2010)</a:t>
            </a:r>
          </a:p>
          <a:p>
            <a:pPr marL="358775" indent="0" algn="just">
              <a:buFont typeface="Arial" panose="020B0604020202020204" pitchFamily="34" charset="0"/>
              <a:buNone/>
              <a:defRPr/>
            </a:pPr>
            <a:r>
              <a:rPr lang="pt-BR" sz="2000" dirty="0" smtClean="0"/>
              <a:t>I - os instrumentos contratuais de que trata esta Lei, [...];</a:t>
            </a:r>
          </a:p>
          <a:p>
            <a:pPr marL="358775" indent="0" algn="just">
              <a:buFont typeface="Arial" panose="020B0604020202020204" pitchFamily="34" charset="0"/>
              <a:buNone/>
              <a:defRPr/>
            </a:pPr>
            <a:r>
              <a:rPr lang="pt-BR" sz="2000" dirty="0" smtClean="0"/>
              <a:t>II - os relatórios semestrais de execução dos contratos de que trata o inciso I, [...];</a:t>
            </a:r>
          </a:p>
          <a:p>
            <a:pPr marL="358775" indent="0" algn="just">
              <a:buFont typeface="Arial" panose="020B0604020202020204" pitchFamily="34" charset="0"/>
              <a:buNone/>
              <a:defRPr/>
            </a:pPr>
            <a:r>
              <a:rPr lang="pt-BR" sz="2000" dirty="0" smtClean="0"/>
              <a:t>III - a relação dos pagamentos efetuados a servidores ou agentes públicos [...];</a:t>
            </a:r>
          </a:p>
          <a:p>
            <a:pPr marL="358775" indent="0" algn="just">
              <a:buFont typeface="Arial" panose="020B0604020202020204" pitchFamily="34" charset="0"/>
              <a:buNone/>
              <a:defRPr/>
            </a:pPr>
            <a:r>
              <a:rPr lang="pt-BR" sz="2000" dirty="0" smtClean="0"/>
              <a:t>IV - a relação dos pagamentos de qualquer natureza efetuados a pessoas físicas e jurídicas [...];</a:t>
            </a:r>
          </a:p>
          <a:p>
            <a:pPr marL="358775" indent="0" algn="just">
              <a:buFont typeface="Arial" panose="020B0604020202020204" pitchFamily="34" charset="0"/>
              <a:buNone/>
              <a:defRPr/>
            </a:pPr>
            <a:r>
              <a:rPr lang="pt-BR" sz="2000" dirty="0" smtClean="0"/>
              <a:t>V - as prestações de contas dos instrumentos contratuais de que trata esta Lei [...].</a:t>
            </a:r>
          </a:p>
          <a:p>
            <a:pPr marL="0" indent="0" algn="just">
              <a:buFont typeface="Arial" panose="020B0604020202020204" pitchFamily="34" charset="0"/>
              <a:buNone/>
              <a:defRPr/>
            </a:pPr>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ítulo 1"/>
          <p:cNvSpPr>
            <a:spLocks noGrp="1"/>
          </p:cNvSpPr>
          <p:nvPr>
            <p:ph type="title"/>
          </p:nvPr>
        </p:nvSpPr>
        <p:spPr/>
        <p:txBody>
          <a:bodyPr/>
          <a:lstStyle/>
          <a:p>
            <a:r>
              <a:rPr lang="pt-BR" altLang="pt-BR" smtClean="0"/>
              <a:t>FUNDAMENTOS	 </a:t>
            </a:r>
            <a:br>
              <a:rPr lang="pt-BR" altLang="pt-BR" smtClean="0"/>
            </a:br>
            <a:r>
              <a:rPr lang="pt-BR" altLang="pt-BR" sz="2400" smtClean="0"/>
              <a:t>Importância da TRANSPARÊNCIA</a:t>
            </a:r>
            <a:endParaRPr lang="pt-BR" altLang="pt-BR" smtClean="0"/>
          </a:p>
        </p:txBody>
      </p:sp>
      <p:sp>
        <p:nvSpPr>
          <p:cNvPr id="3" name="Espaço Reservado para Conteúdo 2"/>
          <p:cNvSpPr>
            <a:spLocks noGrp="1"/>
          </p:cNvSpPr>
          <p:nvPr>
            <p:ph idx="1"/>
          </p:nvPr>
        </p:nvSpPr>
        <p:spPr>
          <a:xfrm>
            <a:off x="457200" y="1600200"/>
            <a:ext cx="8229600" cy="4637088"/>
          </a:xfrm>
        </p:spPr>
        <p:txBody>
          <a:bodyPr/>
          <a:lstStyle/>
          <a:p>
            <a:pPr>
              <a:buFontTx/>
              <a:buChar char="-"/>
              <a:defRPr/>
            </a:pPr>
            <a:r>
              <a:rPr lang="pt-BR" dirty="0" smtClean="0"/>
              <a:t>Decreto 7.423/2010, art. 12, par. 2º (IFES)</a:t>
            </a:r>
          </a:p>
          <a:p>
            <a:pPr marL="358775" indent="0" algn="just">
              <a:buFont typeface="Arial" panose="020B0604020202020204" pitchFamily="34" charset="0"/>
              <a:buNone/>
              <a:defRPr/>
            </a:pPr>
            <a:r>
              <a:rPr lang="pt-BR" sz="2000" dirty="0"/>
              <a:t>Art. 12. Na execução de contratos, convênios, acordos ou ajustes firmados nos termos da </a:t>
            </a:r>
            <a:r>
              <a:rPr lang="pt-BR" sz="2000" dirty="0">
                <a:hlinkClick r:id="rId3" action="ppaction://hlinkfile"/>
              </a:rPr>
              <a:t>Lei nº 8.958, de 1994</a:t>
            </a:r>
            <a:r>
              <a:rPr lang="pt-BR" sz="2000" dirty="0"/>
              <a:t>, e deste Decreto, envolvendo a aplicação de recursos públicos, as fundações de apoio submeter-se-ão ao controle finalístico e de gestão do órgão colegiado superior da instituição apoiada.</a:t>
            </a:r>
          </a:p>
          <a:p>
            <a:pPr marL="358775" indent="0" algn="just">
              <a:buFont typeface="Arial" panose="020B0604020202020204" pitchFamily="34" charset="0"/>
              <a:buNone/>
              <a:defRPr/>
            </a:pPr>
            <a:r>
              <a:rPr lang="pt-BR" sz="2000" dirty="0" smtClean="0"/>
              <a:t>[...]</a:t>
            </a:r>
          </a:p>
          <a:p>
            <a:pPr marL="358775" indent="0" algn="just">
              <a:buFont typeface="Arial" panose="020B0604020202020204" pitchFamily="34" charset="0"/>
              <a:buNone/>
              <a:defRPr/>
            </a:pPr>
            <a:r>
              <a:rPr lang="pt-BR" sz="2000" dirty="0"/>
              <a:t>§ 2</a:t>
            </a:r>
            <a:r>
              <a:rPr lang="pt-BR" sz="2000" u="sng" baseline="30000" dirty="0"/>
              <a:t>o</a:t>
            </a:r>
            <a:r>
              <a:rPr lang="pt-BR" sz="2000" dirty="0"/>
              <a:t> Os dados relativos aos projetos, incluindo sua fundamentação normativa, sistemática de elaboração, acompanhamento de metas e avaliação, planos de trabalho e dados relativos à seleção para concessão de bolsas, abrangendo seus resultados e valores, além das informações previstas no inciso V, devem ser objeto de registro centralizado e de ampla publicidade pela instituição apoiada, tanto por seu boletim interno quanto pela internet.</a:t>
            </a:r>
          </a:p>
          <a:p>
            <a:pPr>
              <a:buFontTx/>
              <a:buChar char="-"/>
              <a:defRPr/>
            </a:pPr>
            <a:endParaRPr lang="pt-BR" dirty="0" smtClean="0"/>
          </a:p>
          <a:p>
            <a:pPr>
              <a:defRPr/>
            </a:pPr>
            <a:endParaRPr lang="pt-B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4241</TotalTime>
  <Words>3012</Words>
  <Application>Microsoft Office PowerPoint</Application>
  <PresentationFormat>Apresentação na tela (4:3)</PresentationFormat>
  <Paragraphs>324</Paragraphs>
  <Slides>24</Slides>
  <Notes>24</Notes>
  <HiddenSlides>0</HiddenSlides>
  <MMClips>0</MMClips>
  <ScaleCrop>false</ScaleCrop>
  <HeadingPairs>
    <vt:vector size="4" baseType="variant">
      <vt:variant>
        <vt:lpstr>Tema</vt:lpstr>
      </vt:variant>
      <vt:variant>
        <vt:i4>1</vt:i4>
      </vt:variant>
      <vt:variant>
        <vt:lpstr>Títulos de slides</vt:lpstr>
      </vt:variant>
      <vt:variant>
        <vt:i4>24</vt:i4>
      </vt:variant>
    </vt:vector>
  </HeadingPairs>
  <TitlesOfParts>
    <vt:vector size="25" baseType="lpstr">
      <vt:lpstr>Tema do Office</vt:lpstr>
      <vt:lpstr>Slide 1</vt:lpstr>
      <vt:lpstr>Slide 2</vt:lpstr>
      <vt:lpstr>Slide 3</vt:lpstr>
      <vt:lpstr>NOTAS INTRODUTÓRIAS </vt:lpstr>
      <vt:lpstr>NOTAS INTRODUTÓRIAS  </vt:lpstr>
      <vt:lpstr>FUNDAMENTOS  Definição de Recursos Públicos </vt:lpstr>
      <vt:lpstr>FUNDAMENTOS A Importância da TRANSPARÊNCIA</vt:lpstr>
      <vt:lpstr>FUNDAMENTOS   Importância da TRANSPARÊNCIA </vt:lpstr>
      <vt:lpstr>FUNDAMENTOS   Importância da TRANSPARÊNCIA</vt:lpstr>
      <vt:lpstr>FUNDAMENTOS   Convênios x Contratos</vt:lpstr>
      <vt:lpstr>FUNDAMENTOS   Projeto diferente de Atividade Permanente</vt:lpstr>
      <vt:lpstr>FUNDAMENTOS   Projeto diferente de Atividade Permanente</vt:lpstr>
      <vt:lpstr>FUNDAMENTOS   Categorias de projetos</vt:lpstr>
      <vt:lpstr>FUNDAMENTOS   Definição de Desenvolvimento Institucional</vt:lpstr>
      <vt:lpstr>ACÓRDÃO 3559/2014 Questão 1: As Ifes e as FAPs atendem aos requisitos de transparência no tocante aos projetos, planos de trabalho e seleções para concessão de bolsas?  </vt:lpstr>
      <vt:lpstr>ACÓRDÃO 3559/2014 Questão 2: Há individualização dos projetos realizados com a participação de fundações de apoio (objeto definido, contas bancária e contábil específicas e elaboração prévia e detalhada do plano de trabalho ou projeto básico)?   </vt:lpstr>
      <vt:lpstr>ACÓRDÃO 3559/2014 Questão 3 – As contratações relativas a projetos classificados como de desenvolvimento institucional estão correlacionadas ao PDI da instituição apoiada e obedecem às condições e restrições impostas pela Lei 8.958/1994? </vt:lpstr>
      <vt:lpstr>ACÓRDÃO 3559/2014 Questão 4 – Há controles internos estabelecidos pelas Ifes para reduzir a probabilidade de ocorrência de irregularidades: na subcontratação das parcelas mais relevantes do objeto dos contratos com fundações de apoio; na gestão das licitações realizadas pelas fundações para a contratação de bens e serviços; e na gestão dos contratos celebrados com as fundações?’ </vt:lpstr>
      <vt:lpstr>ACÓRDÃO 3559/2014 Questão 5 – Quanto à participação de pessoal nos projetos das IFES apoiados por fundações: Quais são os critérios de seleção e as formas de pagamento? Há normatização e fiscalização da atuação de coordenadores de projeto com vistas a impedir favorecimento a cônjuges e parentes nas contratações ou concessões de bolsas? </vt:lpstr>
      <vt:lpstr>ACÓRDÃO 3559/2014 Questão 6 – A arrecadação de recursos para os projetos executados com a participação de fundações de apoio observa os dispositivos legais e regulamentares? </vt:lpstr>
      <vt:lpstr>ACÓRDÃO 3559/2014 Questão 7 – A análise das prestações de contas é realizada de acordo com os dispositivos da legislação? Quais os regulamentos e controles internos instituídos pelas Ifes para os processos de prestações de contas? </vt:lpstr>
      <vt:lpstr>NOVOS NORMATIVOS</vt:lpstr>
      <vt:lpstr>OUTROS PONTOS </vt:lpstr>
      <vt:lpstr>OUTROS PONTOS </vt:lpstr>
    </vt:vector>
  </TitlesOfParts>
  <Company>TCU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malvim</dc:creator>
  <cp:lastModifiedBy>Financeiro</cp:lastModifiedBy>
  <cp:revision>241</cp:revision>
  <cp:lastPrinted>2015-04-20T19:42:47Z</cp:lastPrinted>
  <dcterms:created xsi:type="dcterms:W3CDTF">2012-01-19T13:05:04Z</dcterms:created>
  <dcterms:modified xsi:type="dcterms:W3CDTF">2015-04-23T18:21:35Z</dcterms:modified>
</cp:coreProperties>
</file>